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58" r:id="rId2"/>
  </p:sldMasterIdLst>
  <p:notesMasterIdLst>
    <p:notesMasterId r:id="rId12"/>
  </p:notesMasterIdLst>
  <p:sldIdLst>
    <p:sldId id="265" r:id="rId3"/>
    <p:sldId id="256" r:id="rId4"/>
    <p:sldId id="257" r:id="rId5"/>
    <p:sldId id="258" r:id="rId6"/>
    <p:sldId id="259" r:id="rId7"/>
    <p:sldId id="260" r:id="rId8"/>
    <p:sldId id="261" r:id="rId9"/>
    <p:sldId id="262" r:id="rId10"/>
    <p:sldId id="263" r:id="rId11"/>
  </p:sldIdLst>
  <p:sldSz cx="14630400" cy="8229600"/>
  <p:notesSz cx="8229600" cy="14630400"/>
  <p:embeddedFontLst>
    <p:embeddedFont>
      <p:font typeface="Open Sans" panose="020B0604020202020204" charset="0"/>
      <p:regular r:id="rId13"/>
    </p:embeddedFont>
    <p:embeddedFont>
      <p:font typeface="Calibri" panose="020F0502020204030204" pitchFamily="34" charset="0"/>
      <p:regular r:id="rId14"/>
      <p:bold r:id="rId15"/>
      <p:italic r:id="rId16"/>
      <p:boldItalic r:id="rId17"/>
    </p:embeddedFont>
  </p:embeddedFontLst>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4" d="100"/>
          <a:sy n="94" d="100"/>
        </p:scale>
        <p:origin x="39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904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704340"/>
            <a:ext cx="6217920" cy="1176020"/>
          </a:xfrm>
        </p:spPr>
        <p:txBody>
          <a:bodyPr/>
          <a:lstStyle/>
          <a:p>
            <a:r>
              <a:rPr lang="en-US"/>
              <a:t>Click to edit Master title style</a:t>
            </a:r>
          </a:p>
        </p:txBody>
      </p:sp>
      <p:sp>
        <p:nvSpPr>
          <p:cNvPr id="3" name="Subtitle 2"/>
          <p:cNvSpPr>
            <a:spLocks noGrp="1"/>
          </p:cNvSpPr>
          <p:nvPr>
            <p:ph type="subTitle" idx="1"/>
          </p:nvPr>
        </p:nvSpPr>
        <p:spPr>
          <a:xfrm>
            <a:off x="1097280" y="3108960"/>
            <a:ext cx="5120640" cy="1402080"/>
          </a:xfrm>
        </p:spPr>
        <p:txBody>
          <a:bodyPr/>
          <a:lstStyle>
            <a:lvl1pPr marL="0" indent="0" algn="ctr">
              <a:buNone/>
              <a:defRPr>
                <a:solidFill>
                  <a:schemeClr val="tx1">
                    <a:tint val="75000"/>
                  </a:schemeClr>
                </a:solidFill>
              </a:defRPr>
            </a:lvl1pPr>
            <a:lvl2pPr marL="365760" indent="0" algn="ctr">
              <a:buNone/>
              <a:defRPr>
                <a:solidFill>
                  <a:schemeClr val="tx1">
                    <a:tint val="75000"/>
                  </a:schemeClr>
                </a:solidFill>
              </a:defRPr>
            </a:lvl2pPr>
            <a:lvl3pPr marL="731520" indent="0" algn="ctr">
              <a:buNone/>
              <a:defRPr>
                <a:solidFill>
                  <a:schemeClr val="tx1">
                    <a:tint val="75000"/>
                  </a:schemeClr>
                </a:solidFill>
              </a:defRPr>
            </a:lvl3pPr>
            <a:lvl4pPr marL="1097280" indent="0" algn="ctr">
              <a:buNone/>
              <a:defRPr>
                <a:solidFill>
                  <a:schemeClr val="tx1">
                    <a:tint val="75000"/>
                  </a:schemeClr>
                </a:solidFill>
              </a:defRPr>
            </a:lvl4pPr>
            <a:lvl5pPr marL="1463040" indent="0" algn="ctr">
              <a:buNone/>
              <a:defRPr>
                <a:solidFill>
                  <a:schemeClr val="tx1">
                    <a:tint val="75000"/>
                  </a:schemeClr>
                </a:solidFill>
              </a:defRPr>
            </a:lvl5pPr>
            <a:lvl6pPr marL="1828800" indent="0" algn="ctr">
              <a:buNone/>
              <a:defRPr>
                <a:solidFill>
                  <a:schemeClr val="tx1">
                    <a:tint val="75000"/>
                  </a:schemeClr>
                </a:solidFill>
              </a:defRPr>
            </a:lvl6pPr>
            <a:lvl7pPr marL="2194560" indent="0" algn="ctr">
              <a:buNone/>
              <a:defRPr>
                <a:solidFill>
                  <a:schemeClr val="tx1">
                    <a:tint val="75000"/>
                  </a:schemeClr>
                </a:solidFill>
              </a:defRPr>
            </a:lvl7pPr>
            <a:lvl8pPr marL="2560320" indent="0" algn="ctr">
              <a:buNone/>
              <a:defRPr>
                <a:solidFill>
                  <a:schemeClr val="tx1">
                    <a:tint val="75000"/>
                  </a:schemeClr>
                </a:solidFill>
              </a:defRPr>
            </a:lvl8pPr>
            <a:lvl9pPr marL="29260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5165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7346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7850" y="3525520"/>
            <a:ext cx="6217920" cy="1089660"/>
          </a:xfrm>
        </p:spPr>
        <p:txBody>
          <a:bodyPr anchor="t"/>
          <a:lstStyle>
            <a:lvl1pPr algn="l">
              <a:defRPr sz="3200" b="1" cap="all"/>
            </a:lvl1pPr>
          </a:lstStyle>
          <a:p>
            <a:r>
              <a:rPr lang="en-US"/>
              <a:t>Click to edit Master title style</a:t>
            </a:r>
          </a:p>
        </p:txBody>
      </p:sp>
      <p:sp>
        <p:nvSpPr>
          <p:cNvPr id="3" name="Text Placeholder 2"/>
          <p:cNvSpPr>
            <a:spLocks noGrp="1"/>
          </p:cNvSpPr>
          <p:nvPr>
            <p:ph type="body" idx="1"/>
          </p:nvPr>
        </p:nvSpPr>
        <p:spPr>
          <a:xfrm>
            <a:off x="577850" y="2325371"/>
            <a:ext cx="6217920" cy="1200150"/>
          </a:xfrm>
        </p:spPr>
        <p:txBody>
          <a:bodyPr anchor="b"/>
          <a:lstStyle>
            <a:lvl1pPr marL="0" indent="0">
              <a:buNone/>
              <a:defRPr sz="1600">
                <a:solidFill>
                  <a:schemeClr val="tx1">
                    <a:tint val="75000"/>
                  </a:schemeClr>
                </a:solidFill>
              </a:defRPr>
            </a:lvl1pPr>
            <a:lvl2pPr marL="365760" indent="0">
              <a:buNone/>
              <a:defRPr sz="1440">
                <a:solidFill>
                  <a:schemeClr val="tx1">
                    <a:tint val="75000"/>
                  </a:schemeClr>
                </a:solidFill>
              </a:defRPr>
            </a:lvl2pPr>
            <a:lvl3pPr marL="731520" indent="0">
              <a:buNone/>
              <a:defRPr sz="1280">
                <a:solidFill>
                  <a:schemeClr val="tx1">
                    <a:tint val="75000"/>
                  </a:schemeClr>
                </a:solidFill>
              </a:defRPr>
            </a:lvl3pPr>
            <a:lvl4pPr marL="1097280" indent="0">
              <a:buNone/>
              <a:defRPr sz="1120">
                <a:solidFill>
                  <a:schemeClr val="tx1">
                    <a:tint val="75000"/>
                  </a:schemeClr>
                </a:solidFill>
              </a:defRPr>
            </a:lvl4pPr>
            <a:lvl5pPr marL="1463040" indent="0">
              <a:buNone/>
              <a:defRPr sz="1120">
                <a:solidFill>
                  <a:schemeClr val="tx1">
                    <a:tint val="75000"/>
                  </a:schemeClr>
                </a:solidFill>
              </a:defRPr>
            </a:lvl5pPr>
            <a:lvl6pPr marL="1828800" indent="0">
              <a:buNone/>
              <a:defRPr sz="1120">
                <a:solidFill>
                  <a:schemeClr val="tx1">
                    <a:tint val="75000"/>
                  </a:schemeClr>
                </a:solidFill>
              </a:defRPr>
            </a:lvl6pPr>
            <a:lvl7pPr marL="2194560" indent="0">
              <a:buNone/>
              <a:defRPr sz="1120">
                <a:solidFill>
                  <a:schemeClr val="tx1">
                    <a:tint val="75000"/>
                  </a:schemeClr>
                </a:solidFill>
              </a:defRPr>
            </a:lvl7pPr>
            <a:lvl8pPr marL="2560320" indent="0">
              <a:buNone/>
              <a:defRPr sz="1120">
                <a:solidFill>
                  <a:schemeClr val="tx1">
                    <a:tint val="75000"/>
                  </a:schemeClr>
                </a:solidFill>
              </a:defRPr>
            </a:lvl8pPr>
            <a:lvl9pPr marL="2926080" indent="0">
              <a:buNone/>
              <a:defRPr sz="11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393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5760" y="1280161"/>
            <a:ext cx="3230880" cy="3620770"/>
          </a:xfrm>
        </p:spPr>
        <p:txBody>
          <a:bodyPr/>
          <a:lstStyle>
            <a:lvl1pPr>
              <a:defRPr sz="2240"/>
            </a:lvl1pPr>
            <a:lvl2pPr>
              <a:defRPr sz="1920"/>
            </a:lvl2pPr>
            <a:lvl3pPr>
              <a:defRPr sz="160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718560" y="1280161"/>
            <a:ext cx="3230880" cy="3620770"/>
          </a:xfrm>
        </p:spPr>
        <p:txBody>
          <a:bodyPr/>
          <a:lstStyle>
            <a:lvl1pPr>
              <a:defRPr sz="2240"/>
            </a:lvl1pPr>
            <a:lvl2pPr>
              <a:defRPr sz="1920"/>
            </a:lvl2pPr>
            <a:lvl3pPr>
              <a:defRPr sz="160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7041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65760" y="1228090"/>
            <a:ext cx="3232150" cy="511810"/>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365760" y="1739900"/>
            <a:ext cx="3232150" cy="3161030"/>
          </a:xfrm>
        </p:spPr>
        <p:txBody>
          <a:bodyPr/>
          <a:lstStyle>
            <a:lvl1pPr>
              <a:defRPr sz="1920"/>
            </a:lvl1pPr>
            <a:lvl2pPr>
              <a:defRPr sz="1600"/>
            </a:lvl2pPr>
            <a:lvl3pPr>
              <a:defRPr sz="1440"/>
            </a:lvl3pPr>
            <a:lvl4pPr>
              <a:defRPr sz="1280"/>
            </a:lvl4pPr>
            <a:lvl5pPr>
              <a:defRPr sz="1280"/>
            </a:lvl5pPr>
            <a:lvl6pPr>
              <a:defRPr sz="1280"/>
            </a:lvl6pPr>
            <a:lvl7pPr>
              <a:defRPr sz="1280"/>
            </a:lvl7pPr>
            <a:lvl8pPr>
              <a:defRPr sz="1280"/>
            </a:lvl8pPr>
            <a:lvl9pPr>
              <a:defRPr sz="12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716020" y="1228090"/>
            <a:ext cx="3233420" cy="511810"/>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16020" y="1739900"/>
            <a:ext cx="3233420" cy="3161030"/>
          </a:xfrm>
        </p:spPr>
        <p:txBody>
          <a:bodyPr/>
          <a:lstStyle>
            <a:lvl1pPr>
              <a:defRPr sz="1920"/>
            </a:lvl1pPr>
            <a:lvl2pPr>
              <a:defRPr sz="1600"/>
            </a:lvl2pPr>
            <a:lvl3pPr>
              <a:defRPr sz="1440"/>
            </a:lvl3pPr>
            <a:lvl4pPr>
              <a:defRPr sz="1280"/>
            </a:lvl4pPr>
            <a:lvl5pPr>
              <a:defRPr sz="1280"/>
            </a:lvl5pPr>
            <a:lvl6pPr>
              <a:defRPr sz="1280"/>
            </a:lvl6pPr>
            <a:lvl7pPr>
              <a:defRPr sz="1280"/>
            </a:lvl7pPr>
            <a:lvl8pPr>
              <a:defRPr sz="1280"/>
            </a:lvl8pPr>
            <a:lvl9pPr>
              <a:defRPr sz="12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941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411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4411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5761" y="218440"/>
            <a:ext cx="2406650" cy="929640"/>
          </a:xfrm>
        </p:spPr>
        <p:txBody>
          <a:bodyPr anchor="b"/>
          <a:lstStyle>
            <a:lvl1pPr algn="l">
              <a:defRPr sz="1600" b="1"/>
            </a:lvl1pPr>
          </a:lstStyle>
          <a:p>
            <a:r>
              <a:rPr lang="en-US"/>
              <a:t>Click to edit Master title style</a:t>
            </a:r>
          </a:p>
        </p:txBody>
      </p:sp>
      <p:sp>
        <p:nvSpPr>
          <p:cNvPr id="3" name="Content Placeholder 2"/>
          <p:cNvSpPr>
            <a:spLocks noGrp="1"/>
          </p:cNvSpPr>
          <p:nvPr>
            <p:ph idx="1"/>
          </p:nvPr>
        </p:nvSpPr>
        <p:spPr>
          <a:xfrm>
            <a:off x="2860040" y="218441"/>
            <a:ext cx="4089400" cy="4682490"/>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65761" y="1148081"/>
            <a:ext cx="2406650" cy="3752850"/>
          </a:xfrm>
        </p:spPr>
        <p:txBody>
          <a:bodyPr/>
          <a:lstStyle>
            <a:lvl1pPr marL="0" indent="0">
              <a:buNone/>
              <a:defRPr sz="1120"/>
            </a:lvl1pPr>
            <a:lvl2pPr marL="365760" indent="0">
              <a:buNone/>
              <a:defRPr sz="960"/>
            </a:lvl2pPr>
            <a:lvl3pPr marL="731520" indent="0">
              <a:buNone/>
              <a:defRPr sz="800"/>
            </a:lvl3pPr>
            <a:lvl4pPr marL="1097280" indent="0">
              <a:buNone/>
              <a:defRPr sz="720"/>
            </a:lvl4pPr>
            <a:lvl5pPr marL="1463040" indent="0">
              <a:buNone/>
              <a:defRPr sz="720"/>
            </a:lvl5pPr>
            <a:lvl6pPr marL="1828800" indent="0">
              <a:buNone/>
              <a:defRPr sz="720"/>
            </a:lvl6pPr>
            <a:lvl7pPr marL="2194560" indent="0">
              <a:buNone/>
              <a:defRPr sz="720"/>
            </a:lvl7pPr>
            <a:lvl8pPr marL="2560320" indent="0">
              <a:buNone/>
              <a:defRPr sz="720"/>
            </a:lvl8pPr>
            <a:lvl9pPr marL="2926080" indent="0">
              <a:buNone/>
              <a:defRPr sz="72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78332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3830" y="3840480"/>
            <a:ext cx="4389120" cy="453390"/>
          </a:xfrm>
        </p:spPr>
        <p:txBody>
          <a:bodyPr anchor="b"/>
          <a:lstStyle>
            <a:lvl1pPr algn="l">
              <a:defRPr sz="1600" b="1"/>
            </a:lvl1pPr>
          </a:lstStyle>
          <a:p>
            <a:r>
              <a:rPr lang="en-US"/>
              <a:t>Click to edit Master title style</a:t>
            </a:r>
          </a:p>
        </p:txBody>
      </p:sp>
      <p:sp>
        <p:nvSpPr>
          <p:cNvPr id="3" name="Picture Placeholder 2"/>
          <p:cNvSpPr>
            <a:spLocks noGrp="1"/>
          </p:cNvSpPr>
          <p:nvPr>
            <p:ph type="pic" idx="1"/>
          </p:nvPr>
        </p:nvSpPr>
        <p:spPr>
          <a:xfrm>
            <a:off x="1433830" y="490220"/>
            <a:ext cx="4389120" cy="3291840"/>
          </a:xfrm>
        </p:spPr>
        <p:txBody>
          <a:bodyPr/>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endParaRPr lang="en-US"/>
          </a:p>
        </p:txBody>
      </p:sp>
      <p:sp>
        <p:nvSpPr>
          <p:cNvPr id="4" name="Text Placeholder 3"/>
          <p:cNvSpPr>
            <a:spLocks noGrp="1"/>
          </p:cNvSpPr>
          <p:nvPr>
            <p:ph type="body" sz="half" idx="2"/>
          </p:nvPr>
        </p:nvSpPr>
        <p:spPr>
          <a:xfrm>
            <a:off x="1433830" y="4293870"/>
            <a:ext cx="4389120" cy="643890"/>
          </a:xfrm>
        </p:spPr>
        <p:txBody>
          <a:bodyPr/>
          <a:lstStyle>
            <a:lvl1pPr marL="0" indent="0">
              <a:buNone/>
              <a:defRPr sz="1120"/>
            </a:lvl1pPr>
            <a:lvl2pPr marL="365760" indent="0">
              <a:buNone/>
              <a:defRPr sz="960"/>
            </a:lvl2pPr>
            <a:lvl3pPr marL="731520" indent="0">
              <a:buNone/>
              <a:defRPr sz="800"/>
            </a:lvl3pPr>
            <a:lvl4pPr marL="1097280" indent="0">
              <a:buNone/>
              <a:defRPr sz="720"/>
            </a:lvl4pPr>
            <a:lvl5pPr marL="1463040" indent="0">
              <a:buNone/>
              <a:defRPr sz="720"/>
            </a:lvl5pPr>
            <a:lvl6pPr marL="1828800" indent="0">
              <a:buNone/>
              <a:defRPr sz="720"/>
            </a:lvl6pPr>
            <a:lvl7pPr marL="2194560" indent="0">
              <a:buNone/>
              <a:defRPr sz="720"/>
            </a:lvl7pPr>
            <a:lvl8pPr marL="2560320" indent="0">
              <a:buNone/>
              <a:defRPr sz="720"/>
            </a:lvl8pPr>
            <a:lvl9pPr marL="2926080" indent="0">
              <a:buNone/>
              <a:defRPr sz="72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4314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42318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303520" y="219711"/>
            <a:ext cx="1645920" cy="46812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5760" y="219711"/>
            <a:ext cx="4815840" cy="46812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5714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5760" y="219710"/>
            <a:ext cx="6583680" cy="9144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65760" y="1280161"/>
            <a:ext cx="6583680" cy="36207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65760" y="5085080"/>
            <a:ext cx="1706880" cy="292100"/>
          </a:xfrm>
          <a:prstGeom prst="rect">
            <a:avLst/>
          </a:prstGeom>
        </p:spPr>
        <p:txBody>
          <a:bodyPr vert="horz" lIns="91440" tIns="45720" rIns="91440" bIns="45720" rtlCol="0" anchor="ctr"/>
          <a:lstStyle>
            <a:lvl1pPr algn="l">
              <a:defRPr sz="960">
                <a:solidFill>
                  <a:schemeClr val="tx1">
                    <a:tint val="75000"/>
                  </a:schemeClr>
                </a:solidFill>
              </a:defRPr>
            </a:lvl1pPr>
          </a:lstStyle>
          <a:p>
            <a:fld id="{1D8BD707-D9CF-40AE-B4C6-C98DA3205C09}" type="datetimeFigureOut">
              <a:rPr lang="en-US" smtClean="0">
                <a:solidFill>
                  <a:prstClr val="black">
                    <a:tint val="75000"/>
                  </a:prstClr>
                </a:solidFill>
              </a:rPr>
              <a:pPr/>
              <a:t>3/17/2025</a:t>
            </a:fld>
            <a:endParaRPr lang="en-US">
              <a:solidFill>
                <a:prstClr val="black">
                  <a:tint val="75000"/>
                </a:prstClr>
              </a:solidFill>
            </a:endParaRPr>
          </a:p>
        </p:txBody>
      </p:sp>
      <p:sp>
        <p:nvSpPr>
          <p:cNvPr id="5" name="Footer Placeholder 4"/>
          <p:cNvSpPr>
            <a:spLocks noGrp="1"/>
          </p:cNvSpPr>
          <p:nvPr>
            <p:ph type="ftr" sz="quarter" idx="3"/>
          </p:nvPr>
        </p:nvSpPr>
        <p:spPr>
          <a:xfrm>
            <a:off x="2499360" y="5085080"/>
            <a:ext cx="2316480" cy="292100"/>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5242560" y="5085080"/>
            <a:ext cx="1706880" cy="292100"/>
          </a:xfrm>
          <a:prstGeom prst="rect">
            <a:avLst/>
          </a:prstGeom>
        </p:spPr>
        <p:txBody>
          <a:bodyPr vert="horz" lIns="91440" tIns="45720" rIns="91440" bIns="45720" rtlCol="0" anchor="ctr"/>
          <a:lstStyle>
            <a:lvl1pPr algn="r">
              <a:defRPr sz="96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4769047"/>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ctr" defTabSz="731520" rtl="0" eaLnBrk="1" latinLnBrk="0" hangingPunct="1">
        <a:spcBef>
          <a:spcPct val="0"/>
        </a:spcBef>
        <a:buNone/>
        <a:defRPr sz="3520" kern="1200">
          <a:solidFill>
            <a:schemeClr val="tx1"/>
          </a:solidFill>
          <a:latin typeface="+mj-lt"/>
          <a:ea typeface="+mj-ea"/>
          <a:cs typeface="+mj-cs"/>
        </a:defRPr>
      </a:lvl1pPr>
    </p:titleStyle>
    <p:bodyStyle>
      <a:lvl1pPr marL="274320" indent="-274320" algn="l" defTabSz="731520" rtl="0" eaLnBrk="1" latinLnBrk="0" hangingPunct="1">
        <a:spcBef>
          <a:spcPct val="20000"/>
        </a:spcBef>
        <a:buFont typeface="Arial" pitchFamily="34" charset="0"/>
        <a:buChar char="•"/>
        <a:defRPr sz="2560" kern="1200">
          <a:solidFill>
            <a:schemeClr val="tx1"/>
          </a:solidFill>
          <a:latin typeface="+mn-lt"/>
          <a:ea typeface="+mn-ea"/>
          <a:cs typeface="+mn-cs"/>
        </a:defRPr>
      </a:lvl1pPr>
      <a:lvl2pPr marL="594360" indent="-228600" algn="l" defTabSz="731520" rtl="0" eaLnBrk="1" latinLnBrk="0" hangingPunct="1">
        <a:spcBef>
          <a:spcPct val="20000"/>
        </a:spcBef>
        <a:buFont typeface="Arial" pitchFamily="34" charset="0"/>
        <a:buChar char="–"/>
        <a:defRPr sz="2240" kern="1200">
          <a:solidFill>
            <a:schemeClr val="tx1"/>
          </a:solidFill>
          <a:latin typeface="+mn-lt"/>
          <a:ea typeface="+mn-ea"/>
          <a:cs typeface="+mn-cs"/>
        </a:defRPr>
      </a:lvl2pPr>
      <a:lvl3pPr marL="914400" indent="-182880" algn="l" defTabSz="731520" rtl="0" eaLnBrk="1" latinLnBrk="0" hangingPunct="1">
        <a:spcBef>
          <a:spcPct val="20000"/>
        </a:spcBef>
        <a:buFont typeface="Arial" pitchFamily="34" charset="0"/>
        <a:buChar char="•"/>
        <a:defRPr sz="1920" kern="1200">
          <a:solidFill>
            <a:schemeClr val="tx1"/>
          </a:solidFill>
          <a:latin typeface="+mn-lt"/>
          <a:ea typeface="+mn-ea"/>
          <a:cs typeface="+mn-cs"/>
        </a:defRPr>
      </a:lvl3pPr>
      <a:lvl4pPr marL="128016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164592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01168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37744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274320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10896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9AD68"/>
        </a:solidFill>
        <a:effectLst/>
      </p:bgPr>
    </p:bg>
    <p:spTree>
      <p:nvGrpSpPr>
        <p:cNvPr id="1" name=""/>
        <p:cNvGrpSpPr/>
        <p:nvPr/>
      </p:nvGrpSpPr>
      <p:grpSpPr>
        <a:xfrm>
          <a:off x="0" y="0"/>
          <a:ext cx="0" cy="0"/>
          <a:chOff x="0" y="0"/>
          <a:chExt cx="0" cy="0"/>
        </a:xfrm>
      </p:grpSpPr>
      <p:sp>
        <p:nvSpPr>
          <p:cNvPr id="2" name="TextBox 2"/>
          <p:cNvSpPr txBox="1"/>
          <p:nvPr/>
        </p:nvSpPr>
        <p:spPr>
          <a:xfrm>
            <a:off x="1097280" y="440803"/>
            <a:ext cx="12496800" cy="1772793"/>
          </a:xfrm>
          <a:prstGeom prst="rect">
            <a:avLst/>
          </a:prstGeom>
        </p:spPr>
        <p:txBody>
          <a:bodyPr wrap="square" lIns="0" tIns="0" rIns="0" bIns="0" rtlCol="0" anchor="t">
            <a:spAutoFit/>
          </a:bodyPr>
          <a:lstStyle/>
          <a:p>
            <a:endParaRPr lang="lt-LT" sz="5760" dirty="0">
              <a:solidFill>
                <a:prstClr val="black"/>
              </a:solidFill>
            </a:endParaRPr>
          </a:p>
          <a:p>
            <a:r>
              <a:rPr lang="en-US" sz="5760" b="1" dirty="0">
                <a:solidFill>
                  <a:prstClr val="black"/>
                </a:solidFill>
              </a:rPr>
              <a:t> </a:t>
            </a:r>
            <a:endParaRPr lang="en-US" sz="5472" b="1" dirty="0">
              <a:solidFill>
                <a:srgbClr val="000000"/>
              </a:solidFill>
              <a:latin typeface="Montserrat Bold"/>
              <a:ea typeface="Montserrat Bold"/>
              <a:cs typeface="Montserrat Bold"/>
              <a:sym typeface="Montserrat Bold"/>
            </a:endParaRPr>
          </a:p>
        </p:txBody>
      </p:sp>
      <p:sp>
        <p:nvSpPr>
          <p:cNvPr id="4" name="AutoShape 4"/>
          <p:cNvSpPr/>
          <p:nvPr/>
        </p:nvSpPr>
        <p:spPr>
          <a:xfrm flipV="1">
            <a:off x="1828800" y="5151120"/>
            <a:ext cx="5416522" cy="0"/>
          </a:xfrm>
          <a:prstGeom prst="line">
            <a:avLst/>
          </a:prstGeom>
          <a:ln w="38100" cap="flat">
            <a:solidFill>
              <a:srgbClr val="323232"/>
            </a:solidFill>
            <a:prstDash val="solid"/>
            <a:headEnd type="none" w="sm" len="sm"/>
            <a:tailEnd type="none" w="sm" len="sm"/>
          </a:ln>
        </p:spPr>
        <p:txBody>
          <a:bodyPr/>
          <a:lstStyle/>
          <a:p>
            <a:endParaRPr lang="lt-LT" sz="1440">
              <a:solidFill>
                <a:prstClr val="black"/>
              </a:solidFill>
            </a:endParaRPr>
          </a:p>
        </p:txBody>
      </p:sp>
      <p:grpSp>
        <p:nvGrpSpPr>
          <p:cNvPr id="5" name="Group 5"/>
          <p:cNvGrpSpPr/>
          <p:nvPr/>
        </p:nvGrpSpPr>
        <p:grpSpPr>
          <a:xfrm>
            <a:off x="-620330" y="6946594"/>
            <a:ext cx="15250730" cy="1345209"/>
            <a:chOff x="0" y="0"/>
            <a:chExt cx="5020817" cy="442867"/>
          </a:xfrm>
        </p:grpSpPr>
        <p:sp>
          <p:nvSpPr>
            <p:cNvPr id="6" name="Freeform 6"/>
            <p:cNvSpPr/>
            <p:nvPr/>
          </p:nvSpPr>
          <p:spPr>
            <a:xfrm>
              <a:off x="0" y="0"/>
              <a:ext cx="5020817" cy="442867"/>
            </a:xfrm>
            <a:custGeom>
              <a:avLst/>
              <a:gdLst/>
              <a:ahLst/>
              <a:cxnLst/>
              <a:rect l="l" t="t" r="r" b="b"/>
              <a:pathLst>
                <a:path w="5020817" h="442867">
                  <a:moveTo>
                    <a:pt x="0" y="0"/>
                  </a:moveTo>
                  <a:lnTo>
                    <a:pt x="5020817" y="0"/>
                  </a:lnTo>
                  <a:lnTo>
                    <a:pt x="5020817" y="442867"/>
                  </a:lnTo>
                  <a:lnTo>
                    <a:pt x="0" y="442867"/>
                  </a:lnTo>
                  <a:close/>
                </a:path>
              </a:pathLst>
            </a:custGeom>
            <a:solidFill>
              <a:srgbClr val="FEFEFE"/>
            </a:solidFill>
          </p:spPr>
          <p:txBody>
            <a:bodyPr/>
            <a:lstStyle/>
            <a:p>
              <a:endParaRPr lang="lt-LT" sz="1440">
                <a:solidFill>
                  <a:prstClr val="black"/>
                </a:solidFill>
              </a:endParaRPr>
            </a:p>
          </p:txBody>
        </p:sp>
        <p:sp>
          <p:nvSpPr>
            <p:cNvPr id="7" name="TextBox 7"/>
            <p:cNvSpPr txBox="1"/>
            <p:nvPr/>
          </p:nvSpPr>
          <p:spPr>
            <a:xfrm>
              <a:off x="0" y="-38100"/>
              <a:ext cx="5020817" cy="480967"/>
            </a:xfrm>
            <a:prstGeom prst="rect">
              <a:avLst/>
            </a:prstGeom>
          </p:spPr>
          <p:txBody>
            <a:bodyPr lIns="40640" tIns="40640" rIns="40640" bIns="40640" rtlCol="0" anchor="ctr"/>
            <a:lstStyle/>
            <a:p>
              <a:pPr algn="ctr">
                <a:lnSpc>
                  <a:spcPts val="2127"/>
                </a:lnSpc>
                <a:spcBef>
                  <a:spcPct val="0"/>
                </a:spcBef>
              </a:pPr>
              <a:endParaRPr sz="1440">
                <a:solidFill>
                  <a:prstClr val="black"/>
                </a:solidFill>
              </a:endParaRPr>
            </a:p>
          </p:txBody>
        </p:sp>
      </p:grpSp>
      <p:sp>
        <p:nvSpPr>
          <p:cNvPr id="8" name="Freeform 8"/>
          <p:cNvSpPr/>
          <p:nvPr/>
        </p:nvSpPr>
        <p:spPr>
          <a:xfrm>
            <a:off x="12042456" y="7199731"/>
            <a:ext cx="2282812" cy="838934"/>
          </a:xfrm>
          <a:custGeom>
            <a:avLst/>
            <a:gdLst/>
            <a:ahLst/>
            <a:cxnLst/>
            <a:rect l="l" t="t" r="r" b="b"/>
            <a:pathLst>
              <a:path w="2853515" h="1048667">
                <a:moveTo>
                  <a:pt x="0" y="0"/>
                </a:moveTo>
                <a:lnTo>
                  <a:pt x="2853515" y="0"/>
                </a:lnTo>
                <a:lnTo>
                  <a:pt x="2853515" y="1048667"/>
                </a:lnTo>
                <a:lnTo>
                  <a:pt x="0" y="1048667"/>
                </a:lnTo>
                <a:lnTo>
                  <a:pt x="0" y="0"/>
                </a:lnTo>
                <a:close/>
              </a:path>
            </a:pathLst>
          </a:custGeom>
          <a:blipFill>
            <a:blip r:embed="rId2"/>
            <a:stretch>
              <a:fillRect/>
            </a:stretch>
          </a:blipFill>
        </p:spPr>
        <p:txBody>
          <a:bodyPr/>
          <a:lstStyle/>
          <a:p>
            <a:endParaRPr lang="lt-LT" sz="1440">
              <a:solidFill>
                <a:prstClr val="black"/>
              </a:solidFill>
            </a:endParaRPr>
          </a:p>
        </p:txBody>
      </p:sp>
      <p:sp>
        <p:nvSpPr>
          <p:cNvPr id="9" name="Freeform 9"/>
          <p:cNvSpPr/>
          <p:nvPr/>
        </p:nvSpPr>
        <p:spPr>
          <a:xfrm>
            <a:off x="8592862" y="7031072"/>
            <a:ext cx="3094893" cy="1176252"/>
          </a:xfrm>
          <a:custGeom>
            <a:avLst/>
            <a:gdLst/>
            <a:ahLst/>
            <a:cxnLst/>
            <a:rect l="l" t="t" r="r" b="b"/>
            <a:pathLst>
              <a:path w="3868616" h="1470315">
                <a:moveTo>
                  <a:pt x="0" y="0"/>
                </a:moveTo>
                <a:lnTo>
                  <a:pt x="3868616" y="0"/>
                </a:lnTo>
                <a:lnTo>
                  <a:pt x="3868616" y="1470315"/>
                </a:lnTo>
                <a:lnTo>
                  <a:pt x="0" y="1470315"/>
                </a:lnTo>
                <a:lnTo>
                  <a:pt x="0" y="0"/>
                </a:lnTo>
                <a:close/>
              </a:path>
            </a:pathLst>
          </a:custGeom>
          <a:blipFill>
            <a:blip r:embed="rId3"/>
            <a:stretch>
              <a:fillRect/>
            </a:stretch>
          </a:blipFill>
        </p:spPr>
        <p:txBody>
          <a:bodyPr/>
          <a:lstStyle/>
          <a:p>
            <a:endParaRPr lang="lt-LT" sz="1440">
              <a:solidFill>
                <a:prstClr val="black"/>
              </a:solidFill>
            </a:endParaRPr>
          </a:p>
        </p:txBody>
      </p:sp>
      <p:pic>
        <p:nvPicPr>
          <p:cNvPr id="11" name="Picture 10" descr="A screenshot of a cartoon of a person&#10;&#10;Description automatically generated"/>
          <p:cNvPicPr/>
          <p:nvPr/>
        </p:nvPicPr>
        <p:blipFill rotWithShape="1">
          <a:blip r:embed="rId4"/>
          <a:srcRect t="2153" b="2997"/>
          <a:stretch/>
        </p:blipFill>
        <p:spPr bwMode="auto">
          <a:xfrm>
            <a:off x="1828800" y="286919"/>
            <a:ext cx="6063996" cy="2060448"/>
          </a:xfrm>
          <a:prstGeom prst="rect">
            <a:avLst/>
          </a:prstGeom>
          <a:ln>
            <a:noFill/>
          </a:ln>
          <a:extLst>
            <a:ext uri="{53640926-AAD7-44D8-BBD7-CCE9431645EC}">
              <a14:shadowObscured xmlns:a14="http://schemas.microsoft.com/office/drawing/2010/main"/>
            </a:ext>
          </a:extLst>
        </p:spPr>
      </p:pic>
      <p:sp>
        <p:nvSpPr>
          <p:cNvPr id="12" name="Rectangle 11"/>
          <p:cNvSpPr/>
          <p:nvPr/>
        </p:nvSpPr>
        <p:spPr>
          <a:xfrm>
            <a:off x="1828800" y="3245446"/>
            <a:ext cx="11338560" cy="483274"/>
          </a:xfrm>
          <a:prstGeom prst="rect">
            <a:avLst/>
          </a:prstGeom>
        </p:spPr>
        <p:txBody>
          <a:bodyPr wrap="square">
            <a:spAutoFit/>
          </a:bodyPr>
          <a:lstStyle/>
          <a:p>
            <a:pPr>
              <a:lnSpc>
                <a:spcPct val="107000"/>
              </a:lnSpc>
            </a:pPr>
            <a:endParaRPr lang="lt-LT" sz="2560" dirty="0">
              <a:solidFill>
                <a:srgbClr val="000000"/>
              </a:solidFill>
              <a:uFill>
                <a:solidFill>
                  <a:srgbClr val="000000"/>
                </a:solidFill>
              </a:uFill>
              <a:latin typeface="Montserrat Bold" panose="020B0604020202020204" charset="0"/>
              <a:ea typeface="Calibri" panose="020F0502020204030204" pitchFamily="34" charset="0"/>
            </a:endParaRPr>
          </a:p>
        </p:txBody>
      </p:sp>
      <p:sp>
        <p:nvSpPr>
          <p:cNvPr id="10" name="Rectangle 9"/>
          <p:cNvSpPr/>
          <p:nvPr/>
        </p:nvSpPr>
        <p:spPr>
          <a:xfrm>
            <a:off x="1706880" y="3341857"/>
            <a:ext cx="11582400" cy="707886"/>
          </a:xfrm>
          <a:prstGeom prst="rect">
            <a:avLst/>
          </a:prstGeom>
        </p:spPr>
        <p:txBody>
          <a:bodyPr wrap="square">
            <a:spAutoFit/>
          </a:bodyPr>
          <a:lstStyle/>
          <a:p>
            <a:pPr>
              <a:spcAft>
                <a:spcPts val="0"/>
              </a:spcAft>
              <a:tabLst>
                <a:tab pos="2865755" algn="ctr"/>
                <a:tab pos="5731510" algn="r"/>
                <a:tab pos="2865755" algn="ctr"/>
              </a:tabLst>
            </a:pPr>
            <a:r>
              <a:rPr lang="en-GB" sz="4000" dirty="0" err="1"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Nemokamas</a:t>
            </a:r>
            <a:r>
              <a:rPr lang="en-GB" sz="4000" dirty="0"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 </a:t>
            </a:r>
            <a:r>
              <a:rPr lang="en-GB" sz="4000" dirty="0" err="1"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priežiūros</a:t>
            </a:r>
            <a:r>
              <a:rPr lang="en-GB" sz="4000" dirty="0"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 </a:t>
            </a:r>
            <a:r>
              <a:rPr lang="en-GB" sz="4000" dirty="0" err="1"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darbas</a:t>
            </a:r>
            <a:r>
              <a:rPr lang="en-GB" sz="4000" dirty="0"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 </a:t>
            </a:r>
            <a:r>
              <a:rPr lang="en-GB" sz="4000" dirty="0" err="1"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Kieno</a:t>
            </a:r>
            <a:r>
              <a:rPr lang="en-GB" sz="4000" dirty="0"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 </a:t>
            </a:r>
            <a:r>
              <a:rPr lang="en-GB" sz="4000" dirty="0" err="1"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pareiga</a:t>
            </a:r>
            <a:r>
              <a:rPr lang="en-GB" sz="4000" dirty="0"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a:t>
            </a:r>
            <a:endParaRPr lang="lt-LT"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tangle 12"/>
          <p:cNvSpPr/>
          <p:nvPr/>
        </p:nvSpPr>
        <p:spPr>
          <a:xfrm>
            <a:off x="1828800" y="5637050"/>
            <a:ext cx="11582400" cy="400110"/>
          </a:xfrm>
          <a:prstGeom prst="rect">
            <a:avLst/>
          </a:prstGeom>
        </p:spPr>
        <p:txBody>
          <a:bodyPr wrap="square">
            <a:spAutoFit/>
          </a:bodyPr>
          <a:lstStyle/>
          <a:p>
            <a:pPr>
              <a:spcAft>
                <a:spcPts val="0"/>
              </a:spcAft>
              <a:tabLst>
                <a:tab pos="2865755" algn="ctr"/>
                <a:tab pos="5731510" algn="r"/>
                <a:tab pos="2865755" algn="ctr"/>
              </a:tabLst>
            </a:pPr>
            <a:r>
              <a:rPr lang="en-GB" sz="2000" dirty="0"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2025 </a:t>
            </a:r>
            <a:r>
              <a:rPr lang="en-GB" sz="2000" dirty="0" err="1"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metai</a:t>
            </a:r>
            <a:r>
              <a:rPr lang="en-GB" sz="2000" dirty="0" smtClean="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 </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5336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1647" y="622697"/>
            <a:ext cx="7560707" cy="2120622"/>
          </a:xfrm>
          <a:prstGeom prst="rect">
            <a:avLst/>
          </a:prstGeom>
          <a:noFill/>
          <a:ln/>
        </p:spPr>
        <p:txBody>
          <a:bodyPr wrap="square" lIns="0" tIns="0" rIns="0" bIns="0" rtlCol="0" anchor="t"/>
          <a:lstStyle/>
          <a:p>
            <a:pPr>
              <a:lnSpc>
                <a:spcPts val="5550"/>
              </a:lnSpc>
            </a:pPr>
            <a:r>
              <a:rPr lang="en-US" sz="4800" dirty="0" err="1" smtClean="0">
                <a:solidFill>
                  <a:srgbClr val="333F70"/>
                </a:solidFill>
                <a:latin typeface="Open Sans" pitchFamily="34" charset="0"/>
                <a:ea typeface="Open Sans" pitchFamily="34" charset="-122"/>
                <a:cs typeface="Open Sans" pitchFamily="34" charset="-120"/>
              </a:rPr>
              <a:t>Projekto</a:t>
            </a:r>
            <a:r>
              <a:rPr lang="en-US" sz="4800" dirty="0" smtClean="0">
                <a:solidFill>
                  <a:srgbClr val="333F70"/>
                </a:solidFill>
                <a:latin typeface="Open Sans" pitchFamily="34" charset="0"/>
                <a:ea typeface="Open Sans" pitchFamily="34" charset="-122"/>
                <a:cs typeface="Open Sans" pitchFamily="34" charset="-120"/>
              </a:rPr>
              <a:t> </a:t>
            </a:r>
            <a:r>
              <a:rPr lang="en-US" sz="4800" dirty="0" err="1" smtClean="0">
                <a:solidFill>
                  <a:srgbClr val="333F70"/>
                </a:solidFill>
                <a:latin typeface="Open Sans" pitchFamily="34" charset="0"/>
                <a:ea typeface="Open Sans" pitchFamily="34" charset="-122"/>
                <a:cs typeface="Open Sans" pitchFamily="34" charset="-120"/>
              </a:rPr>
              <a:t>tikslas</a:t>
            </a:r>
            <a:endParaRPr lang="en-US" sz="4450" dirty="0"/>
          </a:p>
        </p:txBody>
      </p:sp>
      <p:sp>
        <p:nvSpPr>
          <p:cNvPr id="4" name="Text 1"/>
          <p:cNvSpPr/>
          <p:nvPr/>
        </p:nvSpPr>
        <p:spPr>
          <a:xfrm>
            <a:off x="791647" y="1507728"/>
            <a:ext cx="7560707" cy="1809750"/>
          </a:xfrm>
          <a:prstGeom prst="rect">
            <a:avLst/>
          </a:prstGeom>
          <a:noFill/>
          <a:ln/>
        </p:spPr>
        <p:txBody>
          <a:bodyPr wrap="square" lIns="0" tIns="0" rIns="0" bIns="0" rtlCol="0" anchor="t"/>
          <a:lstStyle/>
          <a:p>
            <a:pPr marL="0" indent="0" algn="l">
              <a:lnSpc>
                <a:spcPts val="2800"/>
              </a:lnSpc>
              <a:buNone/>
            </a:pPr>
            <a:r>
              <a:rPr lang="en-US" sz="1750" dirty="0" err="1" smtClean="0">
                <a:solidFill>
                  <a:srgbClr val="333F70"/>
                </a:solidFill>
                <a:latin typeface="Open Sans" pitchFamily="34" charset="0"/>
                <a:ea typeface="Open Sans" pitchFamily="34" charset="-122"/>
                <a:cs typeface="Open Sans" pitchFamily="34" charset="-120"/>
              </a:rPr>
              <a:t>didinti</a:t>
            </a:r>
            <a:r>
              <a:rPr lang="en-US" sz="1750" dirty="0" smtClean="0">
                <a:solidFill>
                  <a:srgbClr val="333F70"/>
                </a:solidFill>
                <a:latin typeface="Open Sans" pitchFamily="34" charset="0"/>
                <a:ea typeface="Open Sans" pitchFamily="34" charset="-122"/>
                <a:cs typeface="Open Sans" pitchFamily="34" charset="-120"/>
              </a:rPr>
              <a:t> </a:t>
            </a:r>
            <a:r>
              <a:rPr lang="en-US" sz="1750" dirty="0">
                <a:solidFill>
                  <a:srgbClr val="333F70"/>
                </a:solidFill>
                <a:latin typeface="Open Sans" pitchFamily="34" charset="0"/>
                <a:ea typeface="Open Sans" pitchFamily="34" charset="-122"/>
                <a:cs typeface="Open Sans" pitchFamily="34" charset="-120"/>
              </a:rPr>
              <a:t>Lietuvos gyventojų suvokimą apie nemokamo priežiūros darbo (NPD) svarbą visuomenės tvarumui ir jo nevienodą naštą moterims bei vyrams. Siekiame atkreipti dėmesį į neigiamas pasekmes moterų ekonominei nepriklausomybei ir skatinti socialinių praktikų pokytį.</a:t>
            </a:r>
            <a:endParaRPr lang="en-US" sz="1750" dirty="0"/>
          </a:p>
        </p:txBody>
      </p:sp>
      <p:sp>
        <p:nvSpPr>
          <p:cNvPr id="5" name="Text 2"/>
          <p:cNvSpPr/>
          <p:nvPr/>
        </p:nvSpPr>
        <p:spPr>
          <a:xfrm>
            <a:off x="791647" y="3351887"/>
            <a:ext cx="7560707" cy="1809750"/>
          </a:xfrm>
          <a:prstGeom prst="rect">
            <a:avLst/>
          </a:prstGeom>
          <a:noFill/>
          <a:ln/>
        </p:spPr>
        <p:txBody>
          <a:bodyPr wrap="square" lIns="0" tIns="0" rIns="0" bIns="0" rtlCol="0" anchor="t"/>
          <a:lstStyle/>
          <a:p>
            <a:pPr marL="0" indent="0" algn="l">
              <a:lnSpc>
                <a:spcPts val="2800"/>
              </a:lnSpc>
              <a:buNone/>
            </a:pPr>
            <a:r>
              <a:rPr lang="en-US" sz="1750" dirty="0">
                <a:solidFill>
                  <a:srgbClr val="333F70"/>
                </a:solidFill>
                <a:latin typeface="Open Sans" pitchFamily="34" charset="0"/>
                <a:ea typeface="Open Sans" pitchFamily="34" charset="-122"/>
                <a:cs typeface="Open Sans" pitchFamily="34" charset="-120"/>
              </a:rPr>
              <a:t>Projektas apima keturias pagrindines veiklų kryptis: </a:t>
            </a:r>
            <a:endParaRPr lang="en-US" sz="1750" dirty="0" smtClean="0">
              <a:solidFill>
                <a:srgbClr val="333F70"/>
              </a:solidFill>
              <a:latin typeface="Open Sans" pitchFamily="34" charset="0"/>
              <a:ea typeface="Open Sans" pitchFamily="34" charset="-122"/>
              <a:cs typeface="Open Sans" pitchFamily="34" charset="-120"/>
            </a:endParaRPr>
          </a:p>
          <a:p>
            <a:pPr marL="285750" indent="-285750" algn="l">
              <a:lnSpc>
                <a:spcPts val="2800"/>
              </a:lnSpc>
              <a:buFont typeface="Arial" panose="020B0604020202020204" pitchFamily="34" charset="0"/>
              <a:buChar char="•"/>
            </a:pPr>
            <a:r>
              <a:rPr lang="en-US" sz="1750" dirty="0" err="1" smtClean="0">
                <a:solidFill>
                  <a:srgbClr val="333F70"/>
                </a:solidFill>
                <a:latin typeface="Open Sans" pitchFamily="34" charset="0"/>
                <a:ea typeface="Open Sans" pitchFamily="34" charset="-122"/>
                <a:cs typeface="Open Sans" pitchFamily="34" charset="-120"/>
              </a:rPr>
              <a:t>visuomenės</a:t>
            </a:r>
            <a:r>
              <a:rPr lang="en-US" sz="1750" dirty="0" smtClean="0">
                <a:solidFill>
                  <a:srgbClr val="333F70"/>
                </a:solidFill>
                <a:latin typeface="Open Sans" pitchFamily="34" charset="0"/>
                <a:ea typeface="Open Sans" pitchFamily="34" charset="-122"/>
                <a:cs typeface="Open Sans" pitchFamily="34" charset="-120"/>
              </a:rPr>
              <a:t> </a:t>
            </a:r>
            <a:r>
              <a:rPr lang="en-US" sz="1750" dirty="0">
                <a:solidFill>
                  <a:srgbClr val="333F70"/>
                </a:solidFill>
                <a:latin typeface="Open Sans" pitchFamily="34" charset="0"/>
                <a:ea typeface="Open Sans" pitchFamily="34" charset="-122"/>
                <a:cs typeface="Open Sans" pitchFamily="34" charset="-120"/>
              </a:rPr>
              <a:t>informuotumo didinimą, </a:t>
            </a:r>
            <a:endParaRPr lang="en-US" sz="1750" dirty="0" smtClean="0">
              <a:solidFill>
                <a:srgbClr val="333F70"/>
              </a:solidFill>
              <a:latin typeface="Open Sans" pitchFamily="34" charset="0"/>
              <a:ea typeface="Open Sans" pitchFamily="34" charset="-122"/>
              <a:cs typeface="Open Sans" pitchFamily="34" charset="-120"/>
            </a:endParaRPr>
          </a:p>
          <a:p>
            <a:pPr marL="285750" indent="-285750" algn="l">
              <a:lnSpc>
                <a:spcPts val="2800"/>
              </a:lnSpc>
              <a:buFont typeface="Arial" panose="020B0604020202020204" pitchFamily="34" charset="0"/>
              <a:buChar char="•"/>
            </a:pPr>
            <a:r>
              <a:rPr lang="en-US" sz="1750" dirty="0" err="1" smtClean="0">
                <a:solidFill>
                  <a:srgbClr val="333F70"/>
                </a:solidFill>
                <a:latin typeface="Open Sans" pitchFamily="34" charset="0"/>
                <a:ea typeface="Open Sans" pitchFamily="34" charset="-122"/>
                <a:cs typeface="Open Sans" pitchFamily="34" charset="-120"/>
              </a:rPr>
              <a:t>analitines</a:t>
            </a:r>
            <a:r>
              <a:rPr lang="en-US" sz="1750" dirty="0" smtClean="0">
                <a:solidFill>
                  <a:srgbClr val="333F70"/>
                </a:solidFill>
                <a:latin typeface="Open Sans" pitchFamily="34" charset="0"/>
                <a:ea typeface="Open Sans" pitchFamily="34" charset="-122"/>
                <a:cs typeface="Open Sans" pitchFamily="34" charset="-120"/>
              </a:rPr>
              <a:t> </a:t>
            </a:r>
            <a:r>
              <a:rPr lang="en-US" sz="1750" dirty="0">
                <a:solidFill>
                  <a:srgbClr val="333F70"/>
                </a:solidFill>
                <a:latin typeface="Open Sans" pitchFamily="34" charset="0"/>
                <a:ea typeface="Open Sans" pitchFamily="34" charset="-122"/>
                <a:cs typeface="Open Sans" pitchFamily="34" charset="-120"/>
              </a:rPr>
              <a:t>veiklas, </a:t>
            </a:r>
            <a:endParaRPr lang="en-US" sz="1750" dirty="0" smtClean="0">
              <a:solidFill>
                <a:srgbClr val="333F70"/>
              </a:solidFill>
              <a:latin typeface="Open Sans" pitchFamily="34" charset="0"/>
              <a:ea typeface="Open Sans" pitchFamily="34" charset="-122"/>
              <a:cs typeface="Open Sans" pitchFamily="34" charset="-120"/>
            </a:endParaRPr>
          </a:p>
          <a:p>
            <a:pPr marL="285750" indent="-285750" algn="l">
              <a:lnSpc>
                <a:spcPts val="2800"/>
              </a:lnSpc>
              <a:buFont typeface="Arial" panose="020B0604020202020204" pitchFamily="34" charset="0"/>
              <a:buChar char="•"/>
            </a:pPr>
            <a:r>
              <a:rPr lang="en-US" sz="1750" dirty="0" err="1" smtClean="0">
                <a:solidFill>
                  <a:srgbClr val="333F70"/>
                </a:solidFill>
                <a:latin typeface="Open Sans" pitchFamily="34" charset="0"/>
                <a:ea typeface="Open Sans" pitchFamily="34" charset="-122"/>
                <a:cs typeface="Open Sans" pitchFamily="34" charset="-120"/>
              </a:rPr>
              <a:t>švietėjiškas</a:t>
            </a:r>
            <a:r>
              <a:rPr lang="en-US" sz="1750" dirty="0" smtClean="0">
                <a:solidFill>
                  <a:srgbClr val="333F70"/>
                </a:solidFill>
                <a:latin typeface="Open Sans" pitchFamily="34" charset="0"/>
                <a:ea typeface="Open Sans" pitchFamily="34" charset="-122"/>
                <a:cs typeface="Open Sans" pitchFamily="34" charset="-120"/>
              </a:rPr>
              <a:t> </a:t>
            </a:r>
            <a:r>
              <a:rPr lang="en-US" sz="1750" dirty="0" err="1">
                <a:solidFill>
                  <a:srgbClr val="333F70"/>
                </a:solidFill>
                <a:latin typeface="Open Sans" pitchFamily="34" charset="0"/>
                <a:ea typeface="Open Sans" pitchFamily="34" charset="-122"/>
                <a:cs typeface="Open Sans" pitchFamily="34" charset="-120"/>
              </a:rPr>
              <a:t>priemones</a:t>
            </a:r>
            <a:r>
              <a:rPr lang="en-US" sz="1750" dirty="0">
                <a:solidFill>
                  <a:srgbClr val="333F70"/>
                </a:solidFill>
                <a:latin typeface="Open Sans" pitchFamily="34" charset="0"/>
                <a:ea typeface="Open Sans" pitchFamily="34" charset="-122"/>
                <a:cs typeface="Open Sans" pitchFamily="34" charset="-120"/>
              </a:rPr>
              <a:t> </a:t>
            </a:r>
            <a:endParaRPr lang="en-US" sz="1750" dirty="0">
              <a:solidFill>
                <a:srgbClr val="333F70"/>
              </a:solidFill>
              <a:latin typeface="Open Sans" pitchFamily="34" charset="0"/>
              <a:ea typeface="Open Sans" pitchFamily="34" charset="-122"/>
              <a:cs typeface="Open Sans" pitchFamily="34" charset="-120"/>
            </a:endParaRPr>
          </a:p>
          <a:p>
            <a:pPr marL="285750" indent="-285750" algn="l">
              <a:lnSpc>
                <a:spcPts val="2800"/>
              </a:lnSpc>
              <a:buFont typeface="Arial" panose="020B0604020202020204" pitchFamily="34" charset="0"/>
              <a:buChar char="•"/>
            </a:pPr>
            <a:r>
              <a:rPr lang="en-US" sz="1750" dirty="0" err="1" smtClean="0">
                <a:solidFill>
                  <a:srgbClr val="333F70"/>
                </a:solidFill>
                <a:latin typeface="Open Sans" pitchFamily="34" charset="0"/>
                <a:ea typeface="Open Sans" pitchFamily="34" charset="-122"/>
                <a:cs typeface="Open Sans" pitchFamily="34" charset="-120"/>
              </a:rPr>
              <a:t>advokacinę</a:t>
            </a:r>
            <a:r>
              <a:rPr lang="en-US" sz="1750" dirty="0" smtClean="0">
                <a:solidFill>
                  <a:srgbClr val="333F70"/>
                </a:solidFill>
                <a:latin typeface="Open Sans" pitchFamily="34" charset="0"/>
                <a:ea typeface="Open Sans" pitchFamily="34" charset="-122"/>
                <a:cs typeface="Open Sans" pitchFamily="34" charset="-120"/>
              </a:rPr>
              <a:t> </a:t>
            </a:r>
            <a:r>
              <a:rPr lang="en-US" sz="1750" dirty="0">
                <a:solidFill>
                  <a:srgbClr val="333F70"/>
                </a:solidFill>
                <a:latin typeface="Open Sans" pitchFamily="34" charset="0"/>
                <a:ea typeface="Open Sans" pitchFamily="34" charset="-122"/>
                <a:cs typeface="Open Sans" pitchFamily="34" charset="-120"/>
              </a:rPr>
              <a:t>veiklą. </a:t>
            </a:r>
            <a:endParaRPr lang="en-US" sz="1750" dirty="0" smtClean="0">
              <a:solidFill>
                <a:srgbClr val="333F70"/>
              </a:solidFill>
              <a:latin typeface="Open Sans" pitchFamily="34" charset="0"/>
              <a:ea typeface="Open Sans" pitchFamily="34" charset="-122"/>
              <a:cs typeface="Open Sans" pitchFamily="34" charset="-120"/>
            </a:endParaRPr>
          </a:p>
          <a:p>
            <a:pPr marL="0" indent="0" algn="l">
              <a:lnSpc>
                <a:spcPts val="2800"/>
              </a:lnSpc>
              <a:buNone/>
            </a:pPr>
            <a:endParaRPr lang="en-US" sz="1750" dirty="0">
              <a:solidFill>
                <a:srgbClr val="333F70"/>
              </a:solidFill>
              <a:latin typeface="Open Sans" pitchFamily="34" charset="0"/>
              <a:ea typeface="Open Sans" pitchFamily="34" charset="-122"/>
              <a:cs typeface="Open Sans" pitchFamily="34" charset="-120"/>
            </a:endParaRPr>
          </a:p>
          <a:p>
            <a:pPr marL="0" indent="0" algn="l">
              <a:lnSpc>
                <a:spcPts val="2800"/>
              </a:lnSpc>
              <a:buNone/>
            </a:pPr>
            <a:r>
              <a:rPr lang="en-US" sz="1750" dirty="0" err="1" smtClean="0">
                <a:solidFill>
                  <a:srgbClr val="333F70"/>
                </a:solidFill>
                <a:latin typeface="Open Sans" pitchFamily="34" charset="0"/>
                <a:ea typeface="Open Sans" pitchFamily="34" charset="-122"/>
                <a:cs typeface="Open Sans" pitchFamily="34" charset="-120"/>
              </a:rPr>
              <a:t>Visomis</a:t>
            </a:r>
            <a:r>
              <a:rPr lang="en-US" sz="1750" dirty="0" smtClean="0">
                <a:solidFill>
                  <a:srgbClr val="333F70"/>
                </a:solidFill>
                <a:latin typeface="Open Sans" pitchFamily="34" charset="0"/>
                <a:ea typeface="Open Sans" pitchFamily="34" charset="-122"/>
                <a:cs typeface="Open Sans" pitchFamily="34" charset="-120"/>
              </a:rPr>
              <a:t> </a:t>
            </a:r>
            <a:r>
              <a:rPr lang="en-US" sz="1750" dirty="0">
                <a:solidFill>
                  <a:srgbClr val="333F70"/>
                </a:solidFill>
                <a:latin typeface="Open Sans" pitchFamily="34" charset="0"/>
                <a:ea typeface="Open Sans" pitchFamily="34" charset="-122"/>
                <a:cs typeface="Open Sans" pitchFamily="34" charset="-120"/>
              </a:rPr>
              <a:t>šiomis priemonėmis siekiame šviesti visuomenę apie moterų atliekamo papildomo nemokamo priežiūros darbo namuose temą, jo priežastis bei pasekmes.</a:t>
            </a:r>
            <a:endParaRPr lang="en-US" sz="1750" dirty="0"/>
          </a:p>
        </p:txBody>
      </p:sp>
      <p:sp>
        <p:nvSpPr>
          <p:cNvPr id="6" name="Shape 3"/>
          <p:cNvSpPr/>
          <p:nvPr/>
        </p:nvSpPr>
        <p:spPr>
          <a:xfrm>
            <a:off x="791647" y="7227808"/>
            <a:ext cx="361831" cy="361831"/>
          </a:xfrm>
          <a:prstGeom prst="roundRect">
            <a:avLst>
              <a:gd name="adj" fmla="val 25268939"/>
            </a:avLst>
          </a:prstGeom>
          <a:noFill/>
          <a:ln w="7620">
            <a:solidFill>
              <a:srgbClr val="FFFFFF"/>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08290" y="978575"/>
            <a:ext cx="7927419" cy="1086326"/>
          </a:xfrm>
          <a:prstGeom prst="rect">
            <a:avLst/>
          </a:prstGeom>
          <a:noFill/>
          <a:ln/>
        </p:spPr>
        <p:txBody>
          <a:bodyPr wrap="square" lIns="0" tIns="0" rIns="0" bIns="0" rtlCol="0" anchor="t"/>
          <a:lstStyle/>
          <a:p>
            <a:pPr marL="0" indent="0" algn="l">
              <a:lnSpc>
                <a:spcPts val="4250"/>
              </a:lnSpc>
              <a:buNone/>
            </a:pPr>
            <a:r>
              <a:rPr lang="en-US" sz="3400" b="1" dirty="0" err="1">
                <a:solidFill>
                  <a:srgbClr val="333F70"/>
                </a:solidFill>
                <a:latin typeface="Unbounded Bold" pitchFamily="34" charset="0"/>
                <a:ea typeface="Unbounded Bold" pitchFamily="34" charset="-122"/>
                <a:cs typeface="Unbounded Bold" pitchFamily="34" charset="-120"/>
              </a:rPr>
              <a:t>Visuomenės</a:t>
            </a:r>
            <a:r>
              <a:rPr lang="en-US" sz="3400" b="1" dirty="0">
                <a:solidFill>
                  <a:srgbClr val="333F70"/>
                </a:solidFill>
                <a:latin typeface="Unbounded Bold" pitchFamily="34" charset="0"/>
                <a:ea typeface="Unbounded Bold" pitchFamily="34" charset="-122"/>
                <a:cs typeface="Unbounded Bold" pitchFamily="34" charset="-120"/>
              </a:rPr>
              <a:t> </a:t>
            </a:r>
            <a:r>
              <a:rPr lang="en-US" sz="3400" b="1" dirty="0" err="1" smtClean="0">
                <a:solidFill>
                  <a:srgbClr val="333F70"/>
                </a:solidFill>
                <a:latin typeface="Unbounded Bold" pitchFamily="34" charset="0"/>
                <a:ea typeface="Unbounded Bold" pitchFamily="34" charset="-122"/>
                <a:cs typeface="Unbounded Bold" pitchFamily="34" charset="-120"/>
              </a:rPr>
              <a:t>informuotumo</a:t>
            </a:r>
            <a:r>
              <a:rPr lang="en-US" sz="3400" b="1" dirty="0" smtClean="0">
                <a:solidFill>
                  <a:srgbClr val="333F70"/>
                </a:solidFill>
                <a:latin typeface="Unbounded Bold" pitchFamily="34" charset="0"/>
                <a:ea typeface="Unbounded Bold" pitchFamily="34" charset="-122"/>
                <a:cs typeface="Unbounded Bold" pitchFamily="34" charset="-120"/>
              </a:rPr>
              <a:t> </a:t>
            </a:r>
            <a:r>
              <a:rPr lang="en-US" sz="3400" b="1" dirty="0" err="1" smtClean="0">
                <a:solidFill>
                  <a:srgbClr val="333F70"/>
                </a:solidFill>
                <a:latin typeface="Unbounded Bold" pitchFamily="34" charset="0"/>
                <a:ea typeface="Unbounded Bold" pitchFamily="34" charset="-122"/>
                <a:cs typeface="Unbounded Bold" pitchFamily="34" charset="-120"/>
              </a:rPr>
              <a:t>didinimas</a:t>
            </a:r>
            <a:endParaRPr lang="en-US" sz="3400" dirty="0"/>
          </a:p>
        </p:txBody>
      </p:sp>
      <p:sp>
        <p:nvSpPr>
          <p:cNvPr id="4" name="Shape 1"/>
          <p:cNvSpPr/>
          <p:nvPr/>
        </p:nvSpPr>
        <p:spPr>
          <a:xfrm>
            <a:off x="608290" y="2521029"/>
            <a:ext cx="391001" cy="391001"/>
          </a:xfrm>
          <a:prstGeom prst="roundRect">
            <a:avLst>
              <a:gd name="adj" fmla="val 18671"/>
            </a:avLst>
          </a:prstGeom>
          <a:solidFill>
            <a:srgbClr val="D6F5EE"/>
          </a:solidFill>
          <a:ln w="7620">
            <a:solidFill>
              <a:srgbClr val="BCDBD4"/>
            </a:solidFill>
            <a:prstDash val="solid"/>
          </a:ln>
        </p:spPr>
      </p:sp>
      <p:sp>
        <p:nvSpPr>
          <p:cNvPr id="5" name="Text 2"/>
          <p:cNvSpPr/>
          <p:nvPr/>
        </p:nvSpPr>
        <p:spPr>
          <a:xfrm>
            <a:off x="673477" y="2553593"/>
            <a:ext cx="260628" cy="325874"/>
          </a:xfrm>
          <a:prstGeom prst="rect">
            <a:avLst/>
          </a:prstGeom>
          <a:noFill/>
          <a:ln/>
        </p:spPr>
        <p:txBody>
          <a:bodyPr wrap="none" lIns="0" tIns="0" rIns="0" bIns="0" rtlCol="0" anchor="t"/>
          <a:lstStyle/>
          <a:p>
            <a:pPr marL="0" indent="0" algn="ctr">
              <a:lnSpc>
                <a:spcPts val="2050"/>
              </a:lnSpc>
              <a:buNone/>
            </a:pPr>
            <a:r>
              <a:rPr lang="en-US" sz="2050" b="1" dirty="0">
                <a:solidFill>
                  <a:srgbClr val="333F70"/>
                </a:solidFill>
                <a:latin typeface="Unbounded Bold" pitchFamily="34" charset="0"/>
                <a:ea typeface="Unbounded Bold" pitchFamily="34" charset="-122"/>
                <a:cs typeface="Unbounded Bold" pitchFamily="34" charset="-120"/>
              </a:rPr>
              <a:t>1</a:t>
            </a:r>
            <a:endParaRPr lang="en-US" sz="2050" dirty="0"/>
          </a:p>
        </p:txBody>
      </p:sp>
      <p:sp>
        <p:nvSpPr>
          <p:cNvPr id="6" name="Text 3"/>
          <p:cNvSpPr/>
          <p:nvPr/>
        </p:nvSpPr>
        <p:spPr>
          <a:xfrm>
            <a:off x="1173004" y="2521029"/>
            <a:ext cx="2864763" cy="271582"/>
          </a:xfrm>
          <a:prstGeom prst="rect">
            <a:avLst/>
          </a:prstGeom>
          <a:noFill/>
          <a:ln/>
        </p:spPr>
        <p:txBody>
          <a:bodyPr wrap="none" lIns="0" tIns="0" rIns="0" bIns="0" rtlCol="0" anchor="t"/>
          <a:lstStyle/>
          <a:p>
            <a:pPr marL="0" indent="0" algn="l">
              <a:lnSpc>
                <a:spcPts val="2100"/>
              </a:lnSpc>
              <a:buNone/>
            </a:pPr>
            <a:r>
              <a:rPr lang="en-US" sz="1700" b="1" dirty="0">
                <a:solidFill>
                  <a:srgbClr val="333F70"/>
                </a:solidFill>
                <a:latin typeface="Unbounded Bold" pitchFamily="34" charset="0"/>
                <a:ea typeface="Unbounded Bold" pitchFamily="34" charset="-122"/>
                <a:cs typeface="Unbounded Bold" pitchFamily="34" charset="-120"/>
              </a:rPr>
              <a:t>Tęstinė komunikacija</a:t>
            </a:r>
            <a:endParaRPr lang="en-US" sz="1700" dirty="0"/>
          </a:p>
        </p:txBody>
      </p:sp>
      <p:sp>
        <p:nvSpPr>
          <p:cNvPr id="7" name="Text 4"/>
          <p:cNvSpPr/>
          <p:nvPr/>
        </p:nvSpPr>
        <p:spPr>
          <a:xfrm>
            <a:off x="1173004" y="2896791"/>
            <a:ext cx="3312200" cy="2225040"/>
          </a:xfrm>
          <a:prstGeom prst="rect">
            <a:avLst/>
          </a:prstGeom>
          <a:noFill/>
          <a:ln/>
        </p:spPr>
        <p:txBody>
          <a:bodyPr wrap="squar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Vykdysime tęstinę komunikaciją socialiniuose tinkluose apie nemokamo darbo priežastis, pasekmes, svarbą ir moterų ekonominį įgalinimą. Parengsime ir paviešinsime 28 žinutes, kurios pasieks 100 000 vartotojų, taip didindami visuomenės sąmoningumą šia tema.</a:t>
            </a:r>
            <a:endParaRPr lang="en-US" sz="1350" dirty="0"/>
          </a:p>
        </p:txBody>
      </p:sp>
      <p:sp>
        <p:nvSpPr>
          <p:cNvPr id="8" name="Shape 5"/>
          <p:cNvSpPr/>
          <p:nvPr/>
        </p:nvSpPr>
        <p:spPr>
          <a:xfrm>
            <a:off x="4658916" y="2521029"/>
            <a:ext cx="391001" cy="391001"/>
          </a:xfrm>
          <a:prstGeom prst="roundRect">
            <a:avLst>
              <a:gd name="adj" fmla="val 18671"/>
            </a:avLst>
          </a:prstGeom>
          <a:solidFill>
            <a:srgbClr val="D6F5EE"/>
          </a:solidFill>
          <a:ln w="7620">
            <a:solidFill>
              <a:srgbClr val="BCDBD4"/>
            </a:solidFill>
            <a:prstDash val="solid"/>
          </a:ln>
        </p:spPr>
      </p:sp>
      <p:sp>
        <p:nvSpPr>
          <p:cNvPr id="9" name="Text 6"/>
          <p:cNvSpPr/>
          <p:nvPr/>
        </p:nvSpPr>
        <p:spPr>
          <a:xfrm>
            <a:off x="4724102" y="2553593"/>
            <a:ext cx="260628" cy="325874"/>
          </a:xfrm>
          <a:prstGeom prst="rect">
            <a:avLst/>
          </a:prstGeom>
          <a:noFill/>
          <a:ln/>
        </p:spPr>
        <p:txBody>
          <a:bodyPr wrap="none" lIns="0" tIns="0" rIns="0" bIns="0" rtlCol="0" anchor="t"/>
          <a:lstStyle/>
          <a:p>
            <a:pPr marL="0" indent="0" algn="ctr">
              <a:lnSpc>
                <a:spcPts val="2050"/>
              </a:lnSpc>
              <a:buNone/>
            </a:pPr>
            <a:r>
              <a:rPr lang="en-US" sz="2050" b="1" dirty="0">
                <a:solidFill>
                  <a:srgbClr val="333F70"/>
                </a:solidFill>
                <a:latin typeface="Unbounded Bold" pitchFamily="34" charset="0"/>
                <a:ea typeface="Unbounded Bold" pitchFamily="34" charset="-122"/>
                <a:cs typeface="Unbounded Bold" pitchFamily="34" charset="-120"/>
              </a:rPr>
              <a:t>2</a:t>
            </a:r>
            <a:endParaRPr lang="en-US" sz="2050" dirty="0"/>
          </a:p>
        </p:txBody>
      </p:sp>
      <p:sp>
        <p:nvSpPr>
          <p:cNvPr id="10" name="Text 7"/>
          <p:cNvSpPr/>
          <p:nvPr/>
        </p:nvSpPr>
        <p:spPr>
          <a:xfrm>
            <a:off x="5223629" y="2521029"/>
            <a:ext cx="3312200" cy="543163"/>
          </a:xfrm>
          <a:prstGeom prst="rect">
            <a:avLst/>
          </a:prstGeom>
          <a:noFill/>
          <a:ln/>
        </p:spPr>
        <p:txBody>
          <a:bodyPr wrap="square" lIns="0" tIns="0" rIns="0" bIns="0" rtlCol="0" anchor="t"/>
          <a:lstStyle/>
          <a:p>
            <a:pPr marL="0" indent="0" algn="l">
              <a:lnSpc>
                <a:spcPts val="2100"/>
              </a:lnSpc>
              <a:buNone/>
            </a:pPr>
            <a:r>
              <a:rPr lang="en-US" sz="1700" b="1" dirty="0">
                <a:solidFill>
                  <a:srgbClr val="333F70"/>
                </a:solidFill>
                <a:latin typeface="Unbounded Bold" pitchFamily="34" charset="0"/>
                <a:ea typeface="Unbounded Bold" pitchFamily="34" charset="-122"/>
                <a:cs typeface="Unbounded Bold" pitchFamily="34" charset="-120"/>
              </a:rPr>
              <a:t>Socialinė informacinė kampanija</a:t>
            </a:r>
            <a:endParaRPr lang="en-US" sz="1700" dirty="0"/>
          </a:p>
        </p:txBody>
      </p:sp>
      <p:sp>
        <p:nvSpPr>
          <p:cNvPr id="11" name="Text 8"/>
          <p:cNvSpPr/>
          <p:nvPr/>
        </p:nvSpPr>
        <p:spPr>
          <a:xfrm>
            <a:off x="5223629" y="3168372"/>
            <a:ext cx="3312200" cy="2503170"/>
          </a:xfrm>
          <a:prstGeom prst="rect">
            <a:avLst/>
          </a:prstGeom>
          <a:noFill/>
          <a:ln/>
        </p:spPr>
        <p:txBody>
          <a:bodyPr wrap="squar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Organizuosime kompleksinę socialinę informacinę kampaniją, kuri apims veiklas socialiniuose tinkluose (pasiekiant 45 000 vartotojų), informacinį renginį jaunimui „Protų mūšis apie lyčių stereotipus" (30 asmenų) ir atvirą pamoką jaunimui apie merginų ekonominės nepriklausomybės svarbą (30 asmenų).</a:t>
            </a:r>
            <a:endParaRPr lang="en-US" sz="1350" dirty="0"/>
          </a:p>
        </p:txBody>
      </p:sp>
      <p:sp>
        <p:nvSpPr>
          <p:cNvPr id="12" name="Shape 9"/>
          <p:cNvSpPr/>
          <p:nvPr/>
        </p:nvSpPr>
        <p:spPr>
          <a:xfrm>
            <a:off x="608290" y="6040755"/>
            <a:ext cx="391001" cy="391001"/>
          </a:xfrm>
          <a:prstGeom prst="roundRect">
            <a:avLst>
              <a:gd name="adj" fmla="val 18671"/>
            </a:avLst>
          </a:prstGeom>
          <a:solidFill>
            <a:srgbClr val="D6F5EE"/>
          </a:solidFill>
          <a:ln w="7620">
            <a:solidFill>
              <a:srgbClr val="BCDBD4"/>
            </a:solidFill>
            <a:prstDash val="solid"/>
          </a:ln>
        </p:spPr>
      </p:sp>
      <p:sp>
        <p:nvSpPr>
          <p:cNvPr id="13" name="Text 10"/>
          <p:cNvSpPr/>
          <p:nvPr/>
        </p:nvSpPr>
        <p:spPr>
          <a:xfrm>
            <a:off x="673477" y="6073319"/>
            <a:ext cx="260628" cy="325874"/>
          </a:xfrm>
          <a:prstGeom prst="rect">
            <a:avLst/>
          </a:prstGeom>
          <a:noFill/>
          <a:ln/>
        </p:spPr>
        <p:txBody>
          <a:bodyPr wrap="none" lIns="0" tIns="0" rIns="0" bIns="0" rtlCol="0" anchor="t"/>
          <a:lstStyle/>
          <a:p>
            <a:pPr marL="0" indent="0" algn="ctr">
              <a:lnSpc>
                <a:spcPts val="2050"/>
              </a:lnSpc>
              <a:buNone/>
            </a:pPr>
            <a:r>
              <a:rPr lang="en-US" sz="2050" b="1" dirty="0">
                <a:solidFill>
                  <a:srgbClr val="333F70"/>
                </a:solidFill>
                <a:latin typeface="Unbounded Bold" pitchFamily="34" charset="0"/>
                <a:ea typeface="Unbounded Bold" pitchFamily="34" charset="-122"/>
                <a:cs typeface="Unbounded Bold" pitchFamily="34" charset="-120"/>
              </a:rPr>
              <a:t>3</a:t>
            </a:r>
            <a:endParaRPr lang="en-US" sz="2050" dirty="0"/>
          </a:p>
        </p:txBody>
      </p:sp>
      <p:sp>
        <p:nvSpPr>
          <p:cNvPr id="14" name="Text 11"/>
          <p:cNvSpPr/>
          <p:nvPr/>
        </p:nvSpPr>
        <p:spPr>
          <a:xfrm>
            <a:off x="1173004" y="6040755"/>
            <a:ext cx="3605927" cy="271582"/>
          </a:xfrm>
          <a:prstGeom prst="rect">
            <a:avLst/>
          </a:prstGeom>
          <a:noFill/>
          <a:ln/>
        </p:spPr>
        <p:txBody>
          <a:bodyPr wrap="none" lIns="0" tIns="0" rIns="0" bIns="0" rtlCol="0" anchor="t"/>
          <a:lstStyle/>
          <a:p>
            <a:pPr marL="0" indent="0" algn="l">
              <a:lnSpc>
                <a:spcPts val="2100"/>
              </a:lnSpc>
              <a:buNone/>
            </a:pPr>
            <a:r>
              <a:rPr lang="en-US" sz="1700" b="1" dirty="0">
                <a:solidFill>
                  <a:srgbClr val="333F70"/>
                </a:solidFill>
                <a:latin typeface="Unbounded Bold" pitchFamily="34" charset="0"/>
                <a:ea typeface="Unbounded Bold" pitchFamily="34" charset="-122"/>
                <a:cs typeface="Unbounded Bold" pitchFamily="34" charset="-120"/>
              </a:rPr>
              <a:t>Tinklalaidės ir radijo laidos</a:t>
            </a:r>
            <a:endParaRPr lang="en-US" sz="1700" dirty="0"/>
          </a:p>
        </p:txBody>
      </p:sp>
      <p:sp>
        <p:nvSpPr>
          <p:cNvPr id="15" name="Text 12"/>
          <p:cNvSpPr/>
          <p:nvPr/>
        </p:nvSpPr>
        <p:spPr>
          <a:xfrm>
            <a:off x="1173004" y="6416516"/>
            <a:ext cx="7362706" cy="834390"/>
          </a:xfrm>
          <a:prstGeom prst="rect">
            <a:avLst/>
          </a:prstGeom>
          <a:noFill/>
          <a:ln/>
        </p:spPr>
        <p:txBody>
          <a:bodyPr wrap="squar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Parengsime ir paviešinsime 8 tinklaalaides "# KIENO PAREIGA?" bei transliuosime 3 nacionalines ir 3 regionines radijo laidas, kurios bendrai pasieks 240 000 asmenų, keldamos nemokamo rūpinimosi šeimos nariais darbo svarbos klausimus.</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82109" y="1096566"/>
            <a:ext cx="7779782" cy="1218009"/>
          </a:xfrm>
          <a:prstGeom prst="rect">
            <a:avLst/>
          </a:prstGeom>
          <a:noFill/>
          <a:ln/>
        </p:spPr>
        <p:txBody>
          <a:bodyPr wrap="square" lIns="0" tIns="0" rIns="0" bIns="0" rtlCol="0" anchor="t"/>
          <a:lstStyle/>
          <a:p>
            <a:pPr marL="0" indent="0" algn="l">
              <a:lnSpc>
                <a:spcPts val="4750"/>
              </a:lnSpc>
              <a:buNone/>
            </a:pPr>
            <a:r>
              <a:rPr lang="en-US" sz="3800" b="1" dirty="0" err="1">
                <a:solidFill>
                  <a:srgbClr val="333F70"/>
                </a:solidFill>
                <a:latin typeface="Unbounded Bold" pitchFamily="34" charset="0"/>
                <a:ea typeface="Unbounded Bold" pitchFamily="34" charset="-122"/>
                <a:cs typeface="Unbounded Bold" pitchFamily="34" charset="-120"/>
              </a:rPr>
              <a:t>Kūrybinės</a:t>
            </a:r>
            <a:r>
              <a:rPr lang="en-US" sz="3800" b="1" dirty="0">
                <a:solidFill>
                  <a:srgbClr val="333F70"/>
                </a:solidFill>
                <a:latin typeface="Unbounded Bold" pitchFamily="34" charset="0"/>
                <a:ea typeface="Unbounded Bold" pitchFamily="34" charset="-122"/>
                <a:cs typeface="Unbounded Bold" pitchFamily="34" charset="-120"/>
              </a:rPr>
              <a:t> </a:t>
            </a:r>
            <a:r>
              <a:rPr lang="en-US" sz="3800" b="1" dirty="0" err="1" smtClean="0">
                <a:solidFill>
                  <a:srgbClr val="333F70"/>
                </a:solidFill>
                <a:latin typeface="Unbounded Bold" pitchFamily="34" charset="0"/>
                <a:ea typeface="Unbounded Bold" pitchFamily="34" charset="-122"/>
                <a:cs typeface="Unbounded Bold" pitchFamily="34" charset="-120"/>
              </a:rPr>
              <a:t>komunikacijos</a:t>
            </a:r>
            <a:r>
              <a:rPr lang="en-US" sz="3800" b="1" dirty="0" smtClean="0">
                <a:solidFill>
                  <a:srgbClr val="333F70"/>
                </a:solidFill>
                <a:latin typeface="Unbounded Bold" pitchFamily="34" charset="0"/>
                <a:ea typeface="Unbounded Bold" pitchFamily="34" charset="-122"/>
                <a:cs typeface="Unbounded Bold" pitchFamily="34" charset="-120"/>
              </a:rPr>
              <a:t> </a:t>
            </a:r>
            <a:r>
              <a:rPr lang="en-US" sz="3800" b="1" dirty="0" err="1" smtClean="0">
                <a:solidFill>
                  <a:srgbClr val="333F70"/>
                </a:solidFill>
                <a:latin typeface="Unbounded Bold" pitchFamily="34" charset="0"/>
                <a:ea typeface="Unbounded Bold" pitchFamily="34" charset="-122"/>
                <a:cs typeface="Unbounded Bold" pitchFamily="34" charset="-120"/>
              </a:rPr>
              <a:t>priemonės</a:t>
            </a:r>
            <a:endParaRPr lang="en-US" sz="3800" dirty="0"/>
          </a:p>
        </p:txBody>
      </p:sp>
      <p:pic>
        <p:nvPicPr>
          <p:cNvPr id="4" name="Image 1" descr="preencoded.png"/>
          <p:cNvPicPr>
            <a:picLocks noChangeAspect="1"/>
          </p:cNvPicPr>
          <p:nvPr/>
        </p:nvPicPr>
        <p:blipFill>
          <a:blip r:embed="rId4"/>
          <a:stretch>
            <a:fillRect/>
          </a:stretch>
        </p:blipFill>
        <p:spPr>
          <a:xfrm>
            <a:off x="682109" y="2606873"/>
            <a:ext cx="487204" cy="487204"/>
          </a:xfrm>
          <a:prstGeom prst="rect">
            <a:avLst/>
          </a:prstGeom>
        </p:spPr>
      </p:pic>
      <p:sp>
        <p:nvSpPr>
          <p:cNvPr id="5" name="Text 1"/>
          <p:cNvSpPr/>
          <p:nvPr/>
        </p:nvSpPr>
        <p:spPr>
          <a:xfrm>
            <a:off x="682109" y="3288863"/>
            <a:ext cx="2398395" cy="608886"/>
          </a:xfrm>
          <a:prstGeom prst="rect">
            <a:avLst/>
          </a:prstGeom>
          <a:noFill/>
          <a:ln/>
        </p:spPr>
        <p:txBody>
          <a:bodyPr wrap="square" lIns="0" tIns="0" rIns="0" bIns="0" rtlCol="0" anchor="t"/>
          <a:lstStyle/>
          <a:p>
            <a:pPr marL="0" indent="0" algn="l">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Animacinis filmukas</a:t>
            </a:r>
            <a:endParaRPr lang="en-US" sz="1900" dirty="0"/>
          </a:p>
        </p:txBody>
      </p:sp>
      <p:sp>
        <p:nvSpPr>
          <p:cNvPr id="6" name="Text 2"/>
          <p:cNvSpPr/>
          <p:nvPr/>
        </p:nvSpPr>
        <p:spPr>
          <a:xfrm>
            <a:off x="682109" y="4014668"/>
            <a:ext cx="2398395" cy="3118247"/>
          </a:xfrm>
          <a:prstGeom prst="rect">
            <a:avLst/>
          </a:prstGeom>
          <a:noFill/>
          <a:ln/>
        </p:spPr>
        <p:txBody>
          <a:bodyPr wrap="squar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Sukursime ir paviešinsime animacinį filmuką „Kieno pareiga?", kuris pasieks virš 10 000 asmenų. Šis filmukas vaizdžiai ir patraukliai paaiškins nemokamo priežiūros darbo problemas ir iššūkius, su kuriais susiduria moterys.</a:t>
            </a:r>
            <a:endParaRPr lang="en-US" sz="1500" dirty="0"/>
          </a:p>
        </p:txBody>
      </p:sp>
      <p:pic>
        <p:nvPicPr>
          <p:cNvPr id="7" name="Image 2" descr="preencoded.png"/>
          <p:cNvPicPr>
            <a:picLocks noChangeAspect="1"/>
          </p:cNvPicPr>
          <p:nvPr/>
        </p:nvPicPr>
        <p:blipFill>
          <a:blip r:embed="rId5"/>
          <a:stretch>
            <a:fillRect/>
          </a:stretch>
        </p:blipFill>
        <p:spPr>
          <a:xfrm>
            <a:off x="3372803" y="2606873"/>
            <a:ext cx="487204" cy="487204"/>
          </a:xfrm>
          <a:prstGeom prst="rect">
            <a:avLst/>
          </a:prstGeom>
        </p:spPr>
      </p:pic>
      <p:sp>
        <p:nvSpPr>
          <p:cNvPr id="8" name="Text 3"/>
          <p:cNvSpPr/>
          <p:nvPr/>
        </p:nvSpPr>
        <p:spPr>
          <a:xfrm>
            <a:off x="3372803" y="3288863"/>
            <a:ext cx="2398395" cy="608886"/>
          </a:xfrm>
          <a:prstGeom prst="rect">
            <a:avLst/>
          </a:prstGeom>
          <a:noFill/>
          <a:ln/>
        </p:spPr>
        <p:txBody>
          <a:bodyPr wrap="square" lIns="0" tIns="0" rIns="0" bIns="0" rtlCol="0" anchor="t"/>
          <a:lstStyle/>
          <a:p>
            <a:pPr marL="0" indent="0" algn="l">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Straipsniai regionuose</a:t>
            </a:r>
            <a:endParaRPr lang="en-US" sz="1900" dirty="0"/>
          </a:p>
        </p:txBody>
      </p:sp>
      <p:sp>
        <p:nvSpPr>
          <p:cNvPr id="9" name="Text 4"/>
          <p:cNvSpPr/>
          <p:nvPr/>
        </p:nvSpPr>
        <p:spPr>
          <a:xfrm>
            <a:off x="3372803" y="4014668"/>
            <a:ext cx="2398395" cy="3118247"/>
          </a:xfrm>
          <a:prstGeom prst="rect">
            <a:avLst/>
          </a:prstGeom>
          <a:noFill/>
          <a:ln/>
        </p:spPr>
        <p:txBody>
          <a:bodyPr wrap="squar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Publikuosime 2 straipsnius, kurie pasieks 5000 gyventojų iš Lietuvos regionų. Straipsniuose bus nagrinėjamos nemokamo priežiūros darbo problemos regionuose, kur dažnai trūksta priežiūros paslaugų infrastruktūros.</a:t>
            </a:r>
            <a:endParaRPr lang="en-US" sz="1500" dirty="0"/>
          </a:p>
        </p:txBody>
      </p:sp>
      <p:pic>
        <p:nvPicPr>
          <p:cNvPr id="10" name="Image 3" descr="preencoded.png"/>
          <p:cNvPicPr>
            <a:picLocks noChangeAspect="1"/>
          </p:cNvPicPr>
          <p:nvPr/>
        </p:nvPicPr>
        <p:blipFill>
          <a:blip r:embed="rId6"/>
          <a:stretch>
            <a:fillRect/>
          </a:stretch>
        </p:blipFill>
        <p:spPr>
          <a:xfrm>
            <a:off x="6063496" y="2606873"/>
            <a:ext cx="487204" cy="487204"/>
          </a:xfrm>
          <a:prstGeom prst="rect">
            <a:avLst/>
          </a:prstGeom>
        </p:spPr>
      </p:pic>
      <p:sp>
        <p:nvSpPr>
          <p:cNvPr id="11" name="Text 5"/>
          <p:cNvSpPr/>
          <p:nvPr/>
        </p:nvSpPr>
        <p:spPr>
          <a:xfrm>
            <a:off x="6063496" y="3288863"/>
            <a:ext cx="2398395" cy="304443"/>
          </a:xfrm>
          <a:prstGeom prst="rect">
            <a:avLst/>
          </a:prstGeom>
          <a:noFill/>
          <a:ln/>
        </p:spPr>
        <p:txBody>
          <a:bodyPr wrap="none" lIns="0" tIns="0" rIns="0" bIns="0" rtlCol="0" anchor="t"/>
          <a:lstStyle/>
          <a:p>
            <a:pPr marL="0" indent="0" algn="l">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Tinklalaidės</a:t>
            </a:r>
            <a:endParaRPr lang="en-US" sz="1900" dirty="0"/>
          </a:p>
        </p:txBody>
      </p:sp>
      <p:sp>
        <p:nvSpPr>
          <p:cNvPr id="12" name="Text 6"/>
          <p:cNvSpPr/>
          <p:nvPr/>
        </p:nvSpPr>
        <p:spPr>
          <a:xfrm>
            <a:off x="6063496" y="3710226"/>
            <a:ext cx="2398395" cy="3118247"/>
          </a:xfrm>
          <a:prstGeom prst="rect">
            <a:avLst/>
          </a:prstGeom>
          <a:noFill/>
          <a:ln/>
        </p:spPr>
        <p:txBody>
          <a:bodyPr wrap="squar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Tinklalaidėse "# KIENO PAREIGA?" kalbėsime apie nemokamo priežiūros darbo svarbą ir jo sąsajas su moterų pažeidžiamumu darbo rinkoje. Šios tinklalaidės pasieks 15 000 asmenų ir padės giliau suprasti problemos esmę.</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349216"/>
            <a:ext cx="6282095" cy="708779"/>
          </a:xfrm>
          <a:prstGeom prst="rect">
            <a:avLst/>
          </a:prstGeom>
          <a:noFill/>
          <a:ln/>
        </p:spPr>
        <p:txBody>
          <a:bodyPr wrap="none" lIns="0" tIns="0" rIns="0" bIns="0" rtlCol="0" anchor="t"/>
          <a:lstStyle/>
          <a:p>
            <a:pPr marL="0" indent="0" algn="l">
              <a:lnSpc>
                <a:spcPts val="5550"/>
              </a:lnSpc>
              <a:buNone/>
            </a:pPr>
            <a:r>
              <a:rPr lang="en-US" sz="4450" b="1" dirty="0" err="1">
                <a:solidFill>
                  <a:srgbClr val="333F70"/>
                </a:solidFill>
                <a:latin typeface="Unbounded Bold" pitchFamily="34" charset="0"/>
                <a:ea typeface="Unbounded Bold" pitchFamily="34" charset="-122"/>
                <a:cs typeface="Unbounded Bold" pitchFamily="34" charset="-120"/>
              </a:rPr>
              <a:t>Analitinės</a:t>
            </a:r>
            <a:r>
              <a:rPr lang="en-US" sz="4450" b="1" dirty="0">
                <a:solidFill>
                  <a:srgbClr val="333F70"/>
                </a:solidFill>
                <a:latin typeface="Unbounded Bold" pitchFamily="34" charset="0"/>
                <a:ea typeface="Unbounded Bold" pitchFamily="34" charset="-122"/>
                <a:cs typeface="Unbounded Bold" pitchFamily="34" charset="-120"/>
              </a:rPr>
              <a:t> </a:t>
            </a:r>
            <a:r>
              <a:rPr lang="en-US" sz="4450" b="1" dirty="0" err="1" smtClean="0">
                <a:solidFill>
                  <a:srgbClr val="333F70"/>
                </a:solidFill>
                <a:latin typeface="Unbounded Bold" pitchFamily="34" charset="0"/>
                <a:ea typeface="Unbounded Bold" pitchFamily="34" charset="-122"/>
                <a:cs typeface="Unbounded Bold" pitchFamily="34" charset="-120"/>
              </a:rPr>
              <a:t>veiklos</a:t>
            </a:r>
            <a:endParaRPr lang="en-US" sz="4450" dirty="0"/>
          </a:p>
        </p:txBody>
      </p:sp>
      <p:sp>
        <p:nvSpPr>
          <p:cNvPr id="3" name="Text 1"/>
          <p:cNvSpPr/>
          <p:nvPr/>
        </p:nvSpPr>
        <p:spPr>
          <a:xfrm>
            <a:off x="793790" y="2624971"/>
            <a:ext cx="5426869"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Visuomenės nuostatų tyrimas</a:t>
            </a:r>
            <a:endParaRPr lang="en-US" sz="2200" dirty="0"/>
          </a:p>
        </p:txBody>
      </p:sp>
      <p:sp>
        <p:nvSpPr>
          <p:cNvPr id="4" name="Text 2"/>
          <p:cNvSpPr/>
          <p:nvPr/>
        </p:nvSpPr>
        <p:spPr>
          <a:xfrm>
            <a:off x="793790" y="3206115"/>
            <a:ext cx="6244709" cy="1814513"/>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Atliksime gyventojų nuomonės tyrimą "Visuomenės nuostatos apie moterų nemokamą priežiūros darbą namuose". Išsiaiškinsime, kiek visuomenė suvokia nemokamą rūpinimosi šeimos nariais darbą kaip svarbią ekonomikos ir socialinės gerovės dalį.</a:t>
            </a:r>
            <a:endParaRPr lang="en-US" sz="1750" dirty="0"/>
          </a:p>
        </p:txBody>
      </p:sp>
      <p:sp>
        <p:nvSpPr>
          <p:cNvPr id="5" name="Text 3"/>
          <p:cNvSpPr/>
          <p:nvPr/>
        </p:nvSpPr>
        <p:spPr>
          <a:xfrm>
            <a:off x="793790" y="5224701"/>
            <a:ext cx="6244709" cy="1451610"/>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Tyrimas atskleis visuomenės nuostatas apie pareigų namuose netolygų pasiskirstymą, sunkumus, būtinas paslaugas ir savirealizacijos galimybes derinant darbo ir šeimos pareigas Lietuvos namų ūkiuose.</a:t>
            </a:r>
            <a:endParaRPr lang="en-US" sz="1750" dirty="0"/>
          </a:p>
        </p:txBody>
      </p:sp>
      <p:sp>
        <p:nvSpPr>
          <p:cNvPr id="6" name="Text 4"/>
          <p:cNvSpPr/>
          <p:nvPr/>
        </p:nvSpPr>
        <p:spPr>
          <a:xfrm>
            <a:off x="7599521" y="2624971"/>
            <a:ext cx="6244709" cy="708660"/>
          </a:xfrm>
          <a:prstGeom prst="rect">
            <a:avLst/>
          </a:prstGeom>
          <a:noFill/>
          <a:ln/>
        </p:spPr>
        <p:txBody>
          <a:bodyPr wrap="squar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Finansinės nepriklausomybės tyrimas</a:t>
            </a:r>
            <a:endParaRPr lang="en-US" sz="2200" dirty="0"/>
          </a:p>
        </p:txBody>
      </p:sp>
      <p:sp>
        <p:nvSpPr>
          <p:cNvPr id="7" name="Text 5"/>
          <p:cNvSpPr/>
          <p:nvPr/>
        </p:nvSpPr>
        <p:spPr>
          <a:xfrm>
            <a:off x="7599521" y="3560445"/>
            <a:ext cx="6244709" cy="1814513"/>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Atliksime tyrimą „Moterų ir vyrų finansinė (ne)priklausomybė Lietuvoje" ir išsiaiškinsime moterų ir vyrų finansinės nepriklausomybės skirtumus Lietuvoje. Tyrimas padės nustatyti, kaip nemokamas priežiūros darbas veikia moterų finansinę padėtį.</a:t>
            </a:r>
            <a:endParaRPr lang="en-US" sz="1750" dirty="0"/>
          </a:p>
        </p:txBody>
      </p:sp>
      <p:sp>
        <p:nvSpPr>
          <p:cNvPr id="8" name="Text 6"/>
          <p:cNvSpPr/>
          <p:nvPr/>
        </p:nvSpPr>
        <p:spPr>
          <a:xfrm>
            <a:off x="7599521" y="5579031"/>
            <a:ext cx="6244709" cy="1088708"/>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Abiejų tyrimų rezultatai bus apibendrinti ataskaitose su išvadomis bei rekomendacijomis, kurios taps pagrindu tolimesnėms projekto veikloms ir politikos formavimui.</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182654"/>
          </a:xfrm>
          <a:prstGeom prst="rect">
            <a:avLst/>
          </a:prstGeom>
        </p:spPr>
      </p:pic>
      <p:sp>
        <p:nvSpPr>
          <p:cNvPr id="3" name="Text 0"/>
          <p:cNvSpPr/>
          <p:nvPr/>
        </p:nvSpPr>
        <p:spPr>
          <a:xfrm>
            <a:off x="611148" y="2662833"/>
            <a:ext cx="6329005" cy="545663"/>
          </a:xfrm>
          <a:prstGeom prst="rect">
            <a:avLst/>
          </a:prstGeom>
          <a:noFill/>
          <a:ln/>
        </p:spPr>
        <p:txBody>
          <a:bodyPr wrap="none" lIns="0" tIns="0" rIns="0" bIns="0" rtlCol="0" anchor="t"/>
          <a:lstStyle/>
          <a:p>
            <a:pPr marL="0" indent="0" algn="l">
              <a:lnSpc>
                <a:spcPts val="4250"/>
              </a:lnSpc>
              <a:buNone/>
            </a:pPr>
            <a:r>
              <a:rPr lang="en-US" sz="3400" b="1" dirty="0" err="1">
                <a:solidFill>
                  <a:srgbClr val="333F70"/>
                </a:solidFill>
                <a:latin typeface="Unbounded Bold" pitchFamily="34" charset="0"/>
                <a:ea typeface="Unbounded Bold" pitchFamily="34" charset="-122"/>
                <a:cs typeface="Unbounded Bold" pitchFamily="34" charset="-120"/>
              </a:rPr>
              <a:t>Švietėjiškos</a:t>
            </a:r>
            <a:r>
              <a:rPr lang="en-US" sz="3400" b="1" dirty="0">
                <a:solidFill>
                  <a:srgbClr val="333F70"/>
                </a:solidFill>
                <a:latin typeface="Unbounded Bold" pitchFamily="34" charset="0"/>
                <a:ea typeface="Unbounded Bold" pitchFamily="34" charset="-122"/>
                <a:cs typeface="Unbounded Bold" pitchFamily="34" charset="-120"/>
              </a:rPr>
              <a:t> </a:t>
            </a:r>
            <a:r>
              <a:rPr lang="en-US" sz="3400" b="1" dirty="0" err="1" smtClean="0">
                <a:solidFill>
                  <a:srgbClr val="333F70"/>
                </a:solidFill>
                <a:latin typeface="Unbounded Bold" pitchFamily="34" charset="0"/>
                <a:ea typeface="Unbounded Bold" pitchFamily="34" charset="-122"/>
                <a:cs typeface="Unbounded Bold" pitchFamily="34" charset="-120"/>
              </a:rPr>
              <a:t>priemonės</a:t>
            </a:r>
            <a:endParaRPr lang="en-US" sz="3400" dirty="0"/>
          </a:p>
        </p:txBody>
      </p:sp>
      <p:sp>
        <p:nvSpPr>
          <p:cNvPr id="4" name="Shape 1"/>
          <p:cNvSpPr/>
          <p:nvPr/>
        </p:nvSpPr>
        <p:spPr>
          <a:xfrm>
            <a:off x="7303770" y="3470315"/>
            <a:ext cx="22860" cy="4282321"/>
          </a:xfrm>
          <a:prstGeom prst="roundRect">
            <a:avLst>
              <a:gd name="adj" fmla="val 320821"/>
            </a:avLst>
          </a:prstGeom>
          <a:solidFill>
            <a:srgbClr val="BCDBD4"/>
          </a:solidFill>
          <a:ln/>
        </p:spPr>
      </p:sp>
      <p:sp>
        <p:nvSpPr>
          <p:cNvPr id="5" name="Shape 2"/>
          <p:cNvSpPr/>
          <p:nvPr/>
        </p:nvSpPr>
        <p:spPr>
          <a:xfrm>
            <a:off x="6617910" y="3851553"/>
            <a:ext cx="523756" cy="22860"/>
          </a:xfrm>
          <a:prstGeom prst="roundRect">
            <a:avLst>
              <a:gd name="adj" fmla="val 320821"/>
            </a:avLst>
          </a:prstGeom>
          <a:solidFill>
            <a:srgbClr val="BCDBD4"/>
          </a:solidFill>
          <a:ln/>
        </p:spPr>
      </p:sp>
      <p:sp>
        <p:nvSpPr>
          <p:cNvPr id="6" name="Shape 3"/>
          <p:cNvSpPr/>
          <p:nvPr/>
        </p:nvSpPr>
        <p:spPr>
          <a:xfrm>
            <a:off x="7118806" y="3666649"/>
            <a:ext cx="392787" cy="392787"/>
          </a:xfrm>
          <a:prstGeom prst="roundRect">
            <a:avLst>
              <a:gd name="adj" fmla="val 18672"/>
            </a:avLst>
          </a:prstGeom>
          <a:solidFill>
            <a:srgbClr val="D6F5EE"/>
          </a:solidFill>
          <a:ln w="7620">
            <a:solidFill>
              <a:srgbClr val="BCDBD4"/>
            </a:solidFill>
            <a:prstDash val="solid"/>
          </a:ln>
        </p:spPr>
      </p:sp>
      <p:sp>
        <p:nvSpPr>
          <p:cNvPr id="7" name="Text 4"/>
          <p:cNvSpPr/>
          <p:nvPr/>
        </p:nvSpPr>
        <p:spPr>
          <a:xfrm>
            <a:off x="7184231" y="3699331"/>
            <a:ext cx="261818" cy="327303"/>
          </a:xfrm>
          <a:prstGeom prst="rect">
            <a:avLst/>
          </a:prstGeom>
          <a:noFill/>
          <a:ln/>
        </p:spPr>
        <p:txBody>
          <a:bodyPr wrap="none" lIns="0" tIns="0" rIns="0" bIns="0" rtlCol="0" anchor="t"/>
          <a:lstStyle/>
          <a:p>
            <a:pPr marL="0" indent="0" algn="ctr">
              <a:lnSpc>
                <a:spcPts val="2050"/>
              </a:lnSpc>
              <a:buNone/>
            </a:pPr>
            <a:r>
              <a:rPr lang="en-US" sz="2050" b="1" dirty="0">
                <a:solidFill>
                  <a:srgbClr val="333F70"/>
                </a:solidFill>
                <a:latin typeface="Unbounded Bold" pitchFamily="34" charset="0"/>
                <a:ea typeface="Unbounded Bold" pitchFamily="34" charset="-122"/>
                <a:cs typeface="Unbounded Bold" pitchFamily="34" charset="-120"/>
              </a:rPr>
              <a:t>1</a:t>
            </a:r>
            <a:endParaRPr lang="en-US" sz="2050" dirty="0"/>
          </a:p>
        </p:txBody>
      </p:sp>
      <p:sp>
        <p:nvSpPr>
          <p:cNvPr id="8" name="Text 5"/>
          <p:cNvSpPr/>
          <p:nvPr/>
        </p:nvSpPr>
        <p:spPr>
          <a:xfrm>
            <a:off x="3746897" y="3644860"/>
            <a:ext cx="2695218" cy="272772"/>
          </a:xfrm>
          <a:prstGeom prst="rect">
            <a:avLst/>
          </a:prstGeom>
          <a:noFill/>
          <a:ln/>
        </p:spPr>
        <p:txBody>
          <a:bodyPr wrap="none" lIns="0" tIns="0" rIns="0" bIns="0" rtlCol="0" anchor="t"/>
          <a:lstStyle/>
          <a:p>
            <a:pPr marL="0" indent="0" algn="r">
              <a:lnSpc>
                <a:spcPts val="2100"/>
              </a:lnSpc>
              <a:buNone/>
            </a:pPr>
            <a:r>
              <a:rPr lang="en-US" sz="1700" b="1" dirty="0">
                <a:solidFill>
                  <a:srgbClr val="333F70"/>
                </a:solidFill>
                <a:latin typeface="Unbounded Bold" pitchFamily="34" charset="0"/>
                <a:ea typeface="Unbounded Bold" pitchFamily="34" charset="-122"/>
                <a:cs typeface="Unbounded Bold" pitchFamily="34" charset="-120"/>
              </a:rPr>
              <a:t>Tematinė diskusija I</a:t>
            </a:r>
            <a:endParaRPr lang="en-US" sz="1700" dirty="0"/>
          </a:p>
        </p:txBody>
      </p:sp>
      <p:sp>
        <p:nvSpPr>
          <p:cNvPr id="9" name="Text 6"/>
          <p:cNvSpPr/>
          <p:nvPr/>
        </p:nvSpPr>
        <p:spPr>
          <a:xfrm>
            <a:off x="611148" y="4022288"/>
            <a:ext cx="5830967" cy="1397198"/>
          </a:xfrm>
          <a:prstGeom prst="rect">
            <a:avLst/>
          </a:prstGeom>
          <a:noFill/>
          <a:ln/>
        </p:spPr>
        <p:txBody>
          <a:bodyPr wrap="square" lIns="0" tIns="0" rIns="0" bIns="0" rtlCol="0" anchor="t"/>
          <a:lstStyle/>
          <a:p>
            <a:pPr marL="0" indent="0" algn="r">
              <a:lnSpc>
                <a:spcPts val="2150"/>
              </a:lnSpc>
              <a:buNone/>
            </a:pPr>
            <a:r>
              <a:rPr lang="en-US" sz="1350" dirty="0">
                <a:solidFill>
                  <a:srgbClr val="333F70"/>
                </a:solidFill>
                <a:latin typeface="Open Sans" pitchFamily="34" charset="0"/>
                <a:ea typeface="Open Sans" pitchFamily="34" charset="-122"/>
                <a:cs typeface="Open Sans" pitchFamily="34" charset="-120"/>
              </a:rPr>
              <a:t>Organizuosime diskusiją tema "Visuomenės nuostatų apie moterų nemokamo priežiūros darbą namuose kaita". Diskusijoje bus aptariami projekto tyrimų rezultatai ir nagrinėjami praktinių priemonių pasiūlymai. Dalyvaus suinteresuotų institucijų, įstaigų, profesinių sąjungų ir NVO atstovai.</a:t>
            </a:r>
            <a:endParaRPr lang="en-US" sz="1350" dirty="0"/>
          </a:p>
        </p:txBody>
      </p:sp>
      <p:sp>
        <p:nvSpPr>
          <p:cNvPr id="10" name="Shape 7"/>
          <p:cNvSpPr/>
          <p:nvPr/>
        </p:nvSpPr>
        <p:spPr>
          <a:xfrm>
            <a:off x="7488734" y="4724519"/>
            <a:ext cx="523756" cy="22860"/>
          </a:xfrm>
          <a:prstGeom prst="roundRect">
            <a:avLst>
              <a:gd name="adj" fmla="val 320821"/>
            </a:avLst>
          </a:prstGeom>
          <a:solidFill>
            <a:srgbClr val="BCDBD4"/>
          </a:solidFill>
          <a:ln/>
        </p:spPr>
      </p:sp>
      <p:sp>
        <p:nvSpPr>
          <p:cNvPr id="11" name="Shape 8"/>
          <p:cNvSpPr/>
          <p:nvPr/>
        </p:nvSpPr>
        <p:spPr>
          <a:xfrm>
            <a:off x="7118806" y="4539615"/>
            <a:ext cx="392787" cy="392787"/>
          </a:xfrm>
          <a:prstGeom prst="roundRect">
            <a:avLst>
              <a:gd name="adj" fmla="val 18672"/>
            </a:avLst>
          </a:prstGeom>
          <a:solidFill>
            <a:srgbClr val="D6F5EE"/>
          </a:solidFill>
          <a:ln w="7620">
            <a:solidFill>
              <a:srgbClr val="BCDBD4"/>
            </a:solidFill>
            <a:prstDash val="solid"/>
          </a:ln>
        </p:spPr>
      </p:sp>
      <p:sp>
        <p:nvSpPr>
          <p:cNvPr id="12" name="Text 9"/>
          <p:cNvSpPr/>
          <p:nvPr/>
        </p:nvSpPr>
        <p:spPr>
          <a:xfrm>
            <a:off x="7184231" y="4572298"/>
            <a:ext cx="261818" cy="327303"/>
          </a:xfrm>
          <a:prstGeom prst="rect">
            <a:avLst/>
          </a:prstGeom>
          <a:noFill/>
          <a:ln/>
        </p:spPr>
        <p:txBody>
          <a:bodyPr wrap="none" lIns="0" tIns="0" rIns="0" bIns="0" rtlCol="0" anchor="t"/>
          <a:lstStyle/>
          <a:p>
            <a:pPr marL="0" indent="0" algn="ctr">
              <a:lnSpc>
                <a:spcPts val="2050"/>
              </a:lnSpc>
              <a:buNone/>
            </a:pPr>
            <a:r>
              <a:rPr lang="en-US" sz="2050" b="1" dirty="0">
                <a:solidFill>
                  <a:srgbClr val="333F70"/>
                </a:solidFill>
                <a:latin typeface="Unbounded Bold" pitchFamily="34" charset="0"/>
                <a:ea typeface="Unbounded Bold" pitchFamily="34" charset="-122"/>
                <a:cs typeface="Unbounded Bold" pitchFamily="34" charset="-120"/>
              </a:rPr>
              <a:t>2</a:t>
            </a:r>
            <a:endParaRPr lang="en-US" sz="2050" dirty="0"/>
          </a:p>
        </p:txBody>
      </p:sp>
      <p:sp>
        <p:nvSpPr>
          <p:cNvPr id="13" name="Text 10"/>
          <p:cNvSpPr/>
          <p:nvPr/>
        </p:nvSpPr>
        <p:spPr>
          <a:xfrm>
            <a:off x="8188285" y="4517827"/>
            <a:ext cx="2770822" cy="272772"/>
          </a:xfrm>
          <a:prstGeom prst="rect">
            <a:avLst/>
          </a:prstGeom>
          <a:noFill/>
          <a:ln/>
        </p:spPr>
        <p:txBody>
          <a:bodyPr wrap="none" lIns="0" tIns="0" rIns="0" bIns="0" rtlCol="0" anchor="t"/>
          <a:lstStyle/>
          <a:p>
            <a:pPr marL="0" indent="0" algn="l">
              <a:lnSpc>
                <a:spcPts val="2100"/>
              </a:lnSpc>
              <a:buNone/>
            </a:pPr>
            <a:r>
              <a:rPr lang="en-US" sz="1700" b="1" dirty="0">
                <a:solidFill>
                  <a:srgbClr val="333F70"/>
                </a:solidFill>
                <a:latin typeface="Unbounded Bold" pitchFamily="34" charset="0"/>
                <a:ea typeface="Unbounded Bold" pitchFamily="34" charset="-122"/>
                <a:cs typeface="Unbounded Bold" pitchFamily="34" charset="-120"/>
              </a:rPr>
              <a:t>Tematinė diskusija II</a:t>
            </a:r>
            <a:endParaRPr lang="en-US" sz="1700" dirty="0"/>
          </a:p>
        </p:txBody>
      </p:sp>
      <p:sp>
        <p:nvSpPr>
          <p:cNvPr id="14" name="Text 11"/>
          <p:cNvSpPr/>
          <p:nvPr/>
        </p:nvSpPr>
        <p:spPr>
          <a:xfrm>
            <a:off x="8188285" y="4895255"/>
            <a:ext cx="5830967" cy="1397198"/>
          </a:xfrm>
          <a:prstGeom prst="rect">
            <a:avLst/>
          </a:prstGeom>
          <a:noFill/>
          <a:ln/>
        </p:spPr>
        <p:txBody>
          <a:bodyPr wrap="squar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Antroji diskusija bus skirta temai "Moterų ir vyrų finansinė (ne)priklausomybė Lietuvoje". Joje bus analizuojami finansinės nepriklausomybės tyrimo rezultatai ir jų sąsajos su nemokamu priežiūros darbu. Diskusija padės geriau suprasti ekonominius lyčių nelygybės aspektus.</a:t>
            </a:r>
            <a:endParaRPr lang="en-US" sz="1350" dirty="0"/>
          </a:p>
        </p:txBody>
      </p:sp>
      <p:sp>
        <p:nvSpPr>
          <p:cNvPr id="15" name="Shape 12"/>
          <p:cNvSpPr/>
          <p:nvPr/>
        </p:nvSpPr>
        <p:spPr>
          <a:xfrm>
            <a:off x="6617910" y="6149816"/>
            <a:ext cx="523756" cy="22860"/>
          </a:xfrm>
          <a:prstGeom prst="roundRect">
            <a:avLst>
              <a:gd name="adj" fmla="val 320821"/>
            </a:avLst>
          </a:prstGeom>
          <a:solidFill>
            <a:srgbClr val="BCDBD4"/>
          </a:solidFill>
          <a:ln/>
        </p:spPr>
      </p:sp>
      <p:sp>
        <p:nvSpPr>
          <p:cNvPr id="16" name="Shape 13"/>
          <p:cNvSpPr/>
          <p:nvPr/>
        </p:nvSpPr>
        <p:spPr>
          <a:xfrm>
            <a:off x="7118806" y="5964912"/>
            <a:ext cx="392787" cy="392787"/>
          </a:xfrm>
          <a:prstGeom prst="roundRect">
            <a:avLst>
              <a:gd name="adj" fmla="val 18672"/>
            </a:avLst>
          </a:prstGeom>
          <a:solidFill>
            <a:srgbClr val="D6F5EE"/>
          </a:solidFill>
          <a:ln w="7620">
            <a:solidFill>
              <a:srgbClr val="BCDBD4"/>
            </a:solidFill>
            <a:prstDash val="solid"/>
          </a:ln>
        </p:spPr>
      </p:sp>
      <p:sp>
        <p:nvSpPr>
          <p:cNvPr id="17" name="Text 14"/>
          <p:cNvSpPr/>
          <p:nvPr/>
        </p:nvSpPr>
        <p:spPr>
          <a:xfrm>
            <a:off x="7184231" y="5997595"/>
            <a:ext cx="261818" cy="327303"/>
          </a:xfrm>
          <a:prstGeom prst="rect">
            <a:avLst/>
          </a:prstGeom>
          <a:noFill/>
          <a:ln/>
        </p:spPr>
        <p:txBody>
          <a:bodyPr wrap="none" lIns="0" tIns="0" rIns="0" bIns="0" rtlCol="0" anchor="t"/>
          <a:lstStyle/>
          <a:p>
            <a:pPr marL="0" indent="0" algn="ctr">
              <a:lnSpc>
                <a:spcPts val="2050"/>
              </a:lnSpc>
              <a:buNone/>
            </a:pPr>
            <a:r>
              <a:rPr lang="en-US" sz="2050" b="1" dirty="0">
                <a:solidFill>
                  <a:srgbClr val="333F70"/>
                </a:solidFill>
                <a:latin typeface="Unbounded Bold" pitchFamily="34" charset="0"/>
                <a:ea typeface="Unbounded Bold" pitchFamily="34" charset="-122"/>
                <a:cs typeface="Unbounded Bold" pitchFamily="34" charset="-120"/>
              </a:rPr>
              <a:t>3</a:t>
            </a:r>
            <a:endParaRPr lang="en-US" sz="2050" dirty="0"/>
          </a:p>
        </p:txBody>
      </p:sp>
      <p:sp>
        <p:nvSpPr>
          <p:cNvPr id="18" name="Text 15"/>
          <p:cNvSpPr/>
          <p:nvPr/>
        </p:nvSpPr>
        <p:spPr>
          <a:xfrm>
            <a:off x="3595568" y="5943124"/>
            <a:ext cx="2846546" cy="272772"/>
          </a:xfrm>
          <a:prstGeom prst="rect">
            <a:avLst/>
          </a:prstGeom>
          <a:noFill/>
          <a:ln/>
        </p:spPr>
        <p:txBody>
          <a:bodyPr wrap="none" lIns="0" tIns="0" rIns="0" bIns="0" rtlCol="0" anchor="t"/>
          <a:lstStyle/>
          <a:p>
            <a:pPr marL="0" indent="0" algn="r">
              <a:lnSpc>
                <a:spcPts val="2100"/>
              </a:lnSpc>
              <a:buNone/>
            </a:pPr>
            <a:r>
              <a:rPr lang="en-US" sz="1700" b="1" dirty="0">
                <a:solidFill>
                  <a:srgbClr val="333F70"/>
                </a:solidFill>
                <a:latin typeface="Unbounded Bold" pitchFamily="34" charset="0"/>
                <a:ea typeface="Unbounded Bold" pitchFamily="34" charset="-122"/>
                <a:cs typeface="Unbounded Bold" pitchFamily="34" charset="-120"/>
              </a:rPr>
              <a:t>Tematinė diskusija III</a:t>
            </a:r>
            <a:endParaRPr lang="en-US" sz="1700" dirty="0"/>
          </a:p>
        </p:txBody>
      </p:sp>
      <p:sp>
        <p:nvSpPr>
          <p:cNvPr id="19" name="Text 16"/>
          <p:cNvSpPr/>
          <p:nvPr/>
        </p:nvSpPr>
        <p:spPr>
          <a:xfrm>
            <a:off x="611148" y="6320552"/>
            <a:ext cx="5830967" cy="1117759"/>
          </a:xfrm>
          <a:prstGeom prst="rect">
            <a:avLst/>
          </a:prstGeom>
          <a:noFill/>
          <a:ln/>
        </p:spPr>
        <p:txBody>
          <a:bodyPr wrap="square" lIns="0" tIns="0" rIns="0" bIns="0" rtlCol="0" anchor="t"/>
          <a:lstStyle/>
          <a:p>
            <a:pPr marL="0" indent="0" algn="r">
              <a:lnSpc>
                <a:spcPts val="2150"/>
              </a:lnSpc>
              <a:buNone/>
            </a:pPr>
            <a:r>
              <a:rPr lang="en-US" sz="1350" dirty="0">
                <a:solidFill>
                  <a:srgbClr val="333F70"/>
                </a:solidFill>
                <a:latin typeface="Open Sans" pitchFamily="34" charset="0"/>
                <a:ea typeface="Open Sans" pitchFamily="34" charset="-122"/>
                <a:cs typeface="Open Sans" pitchFamily="34" charset="-120"/>
              </a:rPr>
              <a:t>Trečioji diskusija nagrinės "Moterų nemokamo priežiūros darbo krūvio mažinimo" galimybes. Bus ieškoma konkrečių sprendimų, kaip sumažinti moterų patiriamą naštą ir paskatinti tolygesnį priežiūros darbo pasiskirstymą tarp lyčių.</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24733" y="569476"/>
            <a:ext cx="13180933" cy="1294209"/>
          </a:xfrm>
          <a:prstGeom prst="rect">
            <a:avLst/>
          </a:prstGeom>
          <a:noFill/>
          <a:ln/>
        </p:spPr>
        <p:txBody>
          <a:bodyPr wrap="square" lIns="0" tIns="0" rIns="0" bIns="0" rtlCol="0" anchor="t"/>
          <a:lstStyle/>
          <a:p>
            <a:pPr marL="0" indent="0" algn="l">
              <a:lnSpc>
                <a:spcPts val="5050"/>
              </a:lnSpc>
              <a:buNone/>
            </a:pPr>
            <a:r>
              <a:rPr lang="en-US" sz="4050" b="1" dirty="0">
                <a:solidFill>
                  <a:srgbClr val="333F70"/>
                </a:solidFill>
                <a:latin typeface="Unbounded Bold" pitchFamily="34" charset="0"/>
                <a:ea typeface="Unbounded Bold" pitchFamily="34" charset="-122"/>
                <a:cs typeface="Unbounded Bold" pitchFamily="34" charset="-120"/>
              </a:rPr>
              <a:t>Konferencija "</a:t>
            </a:r>
            <a:r>
              <a:rPr lang="en-US" sz="4050" b="1" dirty="0" err="1">
                <a:solidFill>
                  <a:srgbClr val="333F70"/>
                </a:solidFill>
                <a:latin typeface="Unbounded Bold" pitchFamily="34" charset="0"/>
                <a:ea typeface="Unbounded Bold" pitchFamily="34" charset="-122"/>
                <a:cs typeface="Unbounded Bold" pitchFamily="34" charset="-120"/>
              </a:rPr>
              <a:t>Nemokamas</a:t>
            </a:r>
            <a:r>
              <a:rPr lang="en-US" sz="4050" b="1" dirty="0">
                <a:solidFill>
                  <a:srgbClr val="333F70"/>
                </a:solidFill>
                <a:latin typeface="Unbounded Bold" pitchFamily="34" charset="0"/>
                <a:ea typeface="Unbounded Bold" pitchFamily="34" charset="-122"/>
                <a:cs typeface="Unbounded Bold" pitchFamily="34" charset="-120"/>
              </a:rPr>
              <a:t> </a:t>
            </a:r>
            <a:r>
              <a:rPr lang="en-US" sz="4050" b="1" dirty="0" err="1" smtClean="0">
                <a:solidFill>
                  <a:srgbClr val="333F70"/>
                </a:solidFill>
                <a:latin typeface="Unbounded Bold" pitchFamily="34" charset="0"/>
                <a:ea typeface="Unbounded Bold" pitchFamily="34" charset="-122"/>
                <a:cs typeface="Unbounded Bold" pitchFamily="34" charset="-120"/>
              </a:rPr>
              <a:t>priežiūros</a:t>
            </a:r>
            <a:r>
              <a:rPr lang="en-US" sz="4050" b="1" dirty="0" smtClean="0">
                <a:solidFill>
                  <a:srgbClr val="333F70"/>
                </a:solidFill>
                <a:latin typeface="Unbounded Bold" pitchFamily="34" charset="0"/>
                <a:ea typeface="Unbounded Bold" pitchFamily="34" charset="-122"/>
                <a:cs typeface="Unbounded Bold" pitchFamily="34" charset="-120"/>
              </a:rPr>
              <a:t> </a:t>
            </a:r>
            <a:r>
              <a:rPr lang="en-US" sz="4050" b="1" dirty="0" err="1" smtClean="0">
                <a:solidFill>
                  <a:srgbClr val="333F70"/>
                </a:solidFill>
                <a:latin typeface="Unbounded Bold" pitchFamily="34" charset="0"/>
                <a:ea typeface="Unbounded Bold" pitchFamily="34" charset="-122"/>
                <a:cs typeface="Unbounded Bold" pitchFamily="34" charset="-120"/>
              </a:rPr>
              <a:t>darbas</a:t>
            </a:r>
            <a:r>
              <a:rPr lang="en-US" sz="4050" b="1" dirty="0">
                <a:solidFill>
                  <a:srgbClr val="333F70"/>
                </a:solidFill>
                <a:latin typeface="Unbounded Bold" pitchFamily="34" charset="0"/>
                <a:ea typeface="Unbounded Bold" pitchFamily="34" charset="-122"/>
                <a:cs typeface="Unbounded Bold" pitchFamily="34" charset="-120"/>
              </a:rPr>
              <a:t>: Kieno Pareiga?"</a:t>
            </a:r>
            <a:endParaRPr lang="en-US" sz="4050" dirty="0"/>
          </a:p>
        </p:txBody>
      </p:sp>
      <p:pic>
        <p:nvPicPr>
          <p:cNvPr id="3" name="Image 0" descr="preencoded.png"/>
          <p:cNvPicPr>
            <a:picLocks noChangeAspect="1"/>
          </p:cNvPicPr>
          <p:nvPr/>
        </p:nvPicPr>
        <p:blipFill>
          <a:blip r:embed="rId3"/>
          <a:stretch>
            <a:fillRect/>
          </a:stretch>
        </p:blipFill>
        <p:spPr>
          <a:xfrm>
            <a:off x="724733" y="2277785"/>
            <a:ext cx="3822144" cy="2362200"/>
          </a:xfrm>
          <a:prstGeom prst="rect">
            <a:avLst/>
          </a:prstGeom>
        </p:spPr>
      </p:pic>
      <p:sp>
        <p:nvSpPr>
          <p:cNvPr id="4" name="Text 1"/>
          <p:cNvSpPr/>
          <p:nvPr/>
        </p:nvSpPr>
        <p:spPr>
          <a:xfrm>
            <a:off x="724733" y="4898827"/>
            <a:ext cx="3414474" cy="323493"/>
          </a:xfrm>
          <a:prstGeom prst="rect">
            <a:avLst/>
          </a:prstGeom>
          <a:noFill/>
          <a:ln/>
        </p:spPr>
        <p:txBody>
          <a:bodyPr wrap="none" lIns="0" tIns="0" rIns="0" bIns="0" rtlCol="0" anchor="t"/>
          <a:lstStyle/>
          <a:p>
            <a:pPr marL="0" indent="0" algn="l">
              <a:lnSpc>
                <a:spcPts val="2500"/>
              </a:lnSpc>
              <a:buNone/>
            </a:pPr>
            <a:r>
              <a:rPr lang="en-US" sz="2000" b="1" dirty="0">
                <a:solidFill>
                  <a:srgbClr val="333F70"/>
                </a:solidFill>
                <a:latin typeface="Unbounded Bold" pitchFamily="34" charset="0"/>
                <a:ea typeface="Unbounded Bold" pitchFamily="34" charset="-122"/>
                <a:cs typeface="Unbounded Bold" pitchFamily="34" charset="-120"/>
              </a:rPr>
              <a:t>Konferencijos tikslas</a:t>
            </a:r>
            <a:endParaRPr lang="en-US" sz="2000" dirty="0"/>
          </a:p>
        </p:txBody>
      </p:sp>
      <p:sp>
        <p:nvSpPr>
          <p:cNvPr id="5" name="Text 2"/>
          <p:cNvSpPr/>
          <p:nvPr/>
        </p:nvSpPr>
        <p:spPr>
          <a:xfrm>
            <a:off x="724733" y="5346502"/>
            <a:ext cx="4186476" cy="1987391"/>
          </a:xfrm>
          <a:prstGeom prst="rect">
            <a:avLst/>
          </a:prstGeom>
          <a:noFill/>
          <a:ln/>
        </p:spPr>
        <p:txBody>
          <a:bodyPr wrap="square" lIns="0" tIns="0" rIns="0" bIns="0" rtlCol="0" anchor="t"/>
          <a:lstStyle/>
          <a:p>
            <a:pPr marL="0" indent="0" algn="l">
              <a:lnSpc>
                <a:spcPts val="2600"/>
              </a:lnSpc>
              <a:buNone/>
            </a:pPr>
            <a:r>
              <a:rPr lang="en-US" sz="1600" dirty="0">
                <a:solidFill>
                  <a:srgbClr val="333F70"/>
                </a:solidFill>
                <a:latin typeface="Open Sans" pitchFamily="34" charset="0"/>
                <a:ea typeface="Open Sans" pitchFamily="34" charset="-122"/>
                <a:cs typeface="Open Sans" pitchFamily="34" charset="-120"/>
              </a:rPr>
              <a:t>Organizuosime konferenciją, skirtą kompetencijoms moterų atliekamo papildomo nemokamo priežiūros darbo namuose srityje tobulinti. Konferencijoje dalyvaus 60 asmenų iš įvairių sektorių, kurie galės gilinti žinias ir keistis patirtimi.</a:t>
            </a:r>
            <a:endParaRPr lang="en-US" sz="1600" dirty="0"/>
          </a:p>
        </p:txBody>
      </p:sp>
      <p:pic>
        <p:nvPicPr>
          <p:cNvPr id="6" name="Image 1" descr="preencoded.png"/>
          <p:cNvPicPr>
            <a:picLocks noChangeAspect="1"/>
          </p:cNvPicPr>
          <p:nvPr/>
        </p:nvPicPr>
        <p:blipFill>
          <a:blip r:embed="rId4"/>
          <a:stretch>
            <a:fillRect/>
          </a:stretch>
        </p:blipFill>
        <p:spPr>
          <a:xfrm>
            <a:off x="5221843" y="2277785"/>
            <a:ext cx="3822263" cy="2362319"/>
          </a:xfrm>
          <a:prstGeom prst="rect">
            <a:avLst/>
          </a:prstGeom>
        </p:spPr>
      </p:pic>
      <p:sp>
        <p:nvSpPr>
          <p:cNvPr id="7" name="Text 3"/>
          <p:cNvSpPr/>
          <p:nvPr/>
        </p:nvSpPr>
        <p:spPr>
          <a:xfrm>
            <a:off x="5221843" y="4898946"/>
            <a:ext cx="2906316" cy="323493"/>
          </a:xfrm>
          <a:prstGeom prst="rect">
            <a:avLst/>
          </a:prstGeom>
          <a:noFill/>
          <a:ln/>
        </p:spPr>
        <p:txBody>
          <a:bodyPr wrap="none" lIns="0" tIns="0" rIns="0" bIns="0" rtlCol="0" anchor="t"/>
          <a:lstStyle/>
          <a:p>
            <a:pPr marL="0" indent="0" algn="l">
              <a:lnSpc>
                <a:spcPts val="2500"/>
              </a:lnSpc>
              <a:buNone/>
            </a:pPr>
            <a:r>
              <a:rPr lang="en-US" sz="2000" b="1" dirty="0">
                <a:solidFill>
                  <a:srgbClr val="333F70"/>
                </a:solidFill>
                <a:latin typeface="Unbounded Bold" pitchFamily="34" charset="0"/>
                <a:ea typeface="Unbounded Bold" pitchFamily="34" charset="-122"/>
                <a:cs typeface="Unbounded Bold" pitchFamily="34" charset="-120"/>
              </a:rPr>
              <a:t>Ekspertų įžvalgos</a:t>
            </a:r>
            <a:endParaRPr lang="en-US" sz="2000" dirty="0"/>
          </a:p>
        </p:txBody>
      </p:sp>
      <p:sp>
        <p:nvSpPr>
          <p:cNvPr id="8" name="Text 4"/>
          <p:cNvSpPr/>
          <p:nvPr/>
        </p:nvSpPr>
        <p:spPr>
          <a:xfrm>
            <a:off x="5221843" y="5346621"/>
            <a:ext cx="4186595" cy="1987391"/>
          </a:xfrm>
          <a:prstGeom prst="rect">
            <a:avLst/>
          </a:prstGeom>
          <a:noFill/>
          <a:ln/>
        </p:spPr>
        <p:txBody>
          <a:bodyPr wrap="square" lIns="0" tIns="0" rIns="0" bIns="0" rtlCol="0" anchor="t"/>
          <a:lstStyle/>
          <a:p>
            <a:pPr marL="0" indent="0" algn="l">
              <a:lnSpc>
                <a:spcPts val="2600"/>
              </a:lnSpc>
              <a:buNone/>
            </a:pPr>
            <a:r>
              <a:rPr lang="en-US" sz="1600" dirty="0">
                <a:solidFill>
                  <a:srgbClr val="333F70"/>
                </a:solidFill>
                <a:latin typeface="Open Sans" pitchFamily="34" charset="0"/>
                <a:ea typeface="Open Sans" pitchFamily="34" charset="-122"/>
                <a:cs typeface="Open Sans" pitchFamily="34" charset="-120"/>
              </a:rPr>
              <a:t>Konferencijoje dalyvaus ekspertai iš įvairių sričių, kurie pristatys naujausius tyrimus, gerąją praktiką ir inovatyvius sprendimus, susijusius su nemokamo priežiūros darbo problematika. Jų įžvalgos padės formuoti tolimesnes veiklos kryptis.</a:t>
            </a:r>
            <a:endParaRPr lang="en-US" sz="1600" dirty="0"/>
          </a:p>
        </p:txBody>
      </p:sp>
      <p:pic>
        <p:nvPicPr>
          <p:cNvPr id="9" name="Image 2" descr="preencoded.png"/>
          <p:cNvPicPr>
            <a:picLocks noChangeAspect="1"/>
          </p:cNvPicPr>
          <p:nvPr/>
        </p:nvPicPr>
        <p:blipFill>
          <a:blip r:embed="rId5"/>
          <a:stretch>
            <a:fillRect/>
          </a:stretch>
        </p:blipFill>
        <p:spPr>
          <a:xfrm>
            <a:off x="9719072" y="2277785"/>
            <a:ext cx="3822263" cy="2362319"/>
          </a:xfrm>
          <a:prstGeom prst="rect">
            <a:avLst/>
          </a:prstGeom>
        </p:spPr>
      </p:pic>
      <p:sp>
        <p:nvSpPr>
          <p:cNvPr id="10" name="Text 5"/>
          <p:cNvSpPr/>
          <p:nvPr/>
        </p:nvSpPr>
        <p:spPr>
          <a:xfrm>
            <a:off x="9719072" y="4898946"/>
            <a:ext cx="3484007" cy="323493"/>
          </a:xfrm>
          <a:prstGeom prst="rect">
            <a:avLst/>
          </a:prstGeom>
          <a:noFill/>
          <a:ln/>
        </p:spPr>
        <p:txBody>
          <a:bodyPr wrap="none" lIns="0" tIns="0" rIns="0" bIns="0" rtlCol="0" anchor="t"/>
          <a:lstStyle/>
          <a:p>
            <a:pPr marL="0" indent="0" algn="l">
              <a:lnSpc>
                <a:spcPts val="2500"/>
              </a:lnSpc>
              <a:buNone/>
            </a:pPr>
            <a:r>
              <a:rPr lang="en-US" sz="2000" b="1" dirty="0">
                <a:solidFill>
                  <a:srgbClr val="333F70"/>
                </a:solidFill>
                <a:latin typeface="Unbounded Bold" pitchFamily="34" charset="0"/>
                <a:ea typeface="Unbounded Bold" pitchFamily="34" charset="-122"/>
                <a:cs typeface="Unbounded Bold" pitchFamily="34" charset="-120"/>
              </a:rPr>
              <a:t>Praktiniai užsiėmimai</a:t>
            </a:r>
            <a:endParaRPr lang="en-US" sz="2000" dirty="0"/>
          </a:p>
        </p:txBody>
      </p:sp>
      <p:sp>
        <p:nvSpPr>
          <p:cNvPr id="11" name="Text 6"/>
          <p:cNvSpPr/>
          <p:nvPr/>
        </p:nvSpPr>
        <p:spPr>
          <a:xfrm>
            <a:off x="9719072" y="5346621"/>
            <a:ext cx="4186595" cy="2318623"/>
          </a:xfrm>
          <a:prstGeom prst="rect">
            <a:avLst/>
          </a:prstGeom>
          <a:noFill/>
          <a:ln/>
        </p:spPr>
        <p:txBody>
          <a:bodyPr wrap="square" lIns="0" tIns="0" rIns="0" bIns="0" rtlCol="0" anchor="t"/>
          <a:lstStyle/>
          <a:p>
            <a:pPr marL="0" indent="0" algn="l">
              <a:lnSpc>
                <a:spcPts val="2600"/>
              </a:lnSpc>
              <a:buNone/>
            </a:pPr>
            <a:r>
              <a:rPr lang="en-US" sz="1600" dirty="0">
                <a:solidFill>
                  <a:srgbClr val="333F70"/>
                </a:solidFill>
                <a:latin typeface="Open Sans" pitchFamily="34" charset="0"/>
                <a:ea typeface="Open Sans" pitchFamily="34" charset="-122"/>
                <a:cs typeface="Open Sans" pitchFamily="34" charset="-120"/>
              </a:rPr>
              <a:t>Konferencijos metu vyks praktiniai užsiėmimai, kurių metu dalyviai galės išbandyti įvairius metodus ir priemones, padedančias spręsti nemokamo priežiūros darbo pasiskirstymo problemas. Šie užsiėmimai suteiks praktinių įgūdžių ir įrankių.</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77823" y="611743"/>
            <a:ext cx="5512594" cy="605195"/>
          </a:xfrm>
          <a:prstGeom prst="rect">
            <a:avLst/>
          </a:prstGeom>
          <a:noFill/>
          <a:ln/>
        </p:spPr>
        <p:txBody>
          <a:bodyPr wrap="none" lIns="0" tIns="0" rIns="0" bIns="0" rtlCol="0" anchor="t"/>
          <a:lstStyle/>
          <a:p>
            <a:pPr marL="0" indent="0" algn="l">
              <a:lnSpc>
                <a:spcPts val="4750"/>
              </a:lnSpc>
              <a:buNone/>
            </a:pPr>
            <a:r>
              <a:rPr lang="en-US" sz="3800" b="1" dirty="0" err="1">
                <a:solidFill>
                  <a:srgbClr val="333F70"/>
                </a:solidFill>
                <a:latin typeface="Unbounded Bold" pitchFamily="34" charset="0"/>
                <a:ea typeface="Unbounded Bold" pitchFamily="34" charset="-122"/>
                <a:cs typeface="Unbounded Bold" pitchFamily="34" charset="-120"/>
              </a:rPr>
              <a:t>Advokacinė</a:t>
            </a:r>
            <a:r>
              <a:rPr lang="en-US" sz="3800" b="1" dirty="0">
                <a:solidFill>
                  <a:srgbClr val="333F70"/>
                </a:solidFill>
                <a:latin typeface="Unbounded Bold" pitchFamily="34" charset="0"/>
                <a:ea typeface="Unbounded Bold" pitchFamily="34" charset="-122"/>
                <a:cs typeface="Unbounded Bold" pitchFamily="34" charset="-120"/>
              </a:rPr>
              <a:t> </a:t>
            </a:r>
            <a:r>
              <a:rPr lang="en-US" sz="3800" b="1" dirty="0" err="1" smtClean="0">
                <a:solidFill>
                  <a:srgbClr val="333F70"/>
                </a:solidFill>
                <a:latin typeface="Unbounded Bold" pitchFamily="34" charset="0"/>
                <a:ea typeface="Unbounded Bold" pitchFamily="34" charset="-122"/>
                <a:cs typeface="Unbounded Bold" pitchFamily="34" charset="-120"/>
              </a:rPr>
              <a:t>veikla</a:t>
            </a:r>
            <a:endParaRPr lang="en-US" sz="3800" dirty="0"/>
          </a:p>
        </p:txBody>
      </p:sp>
      <p:pic>
        <p:nvPicPr>
          <p:cNvPr id="3" name="Image 0" descr="preencoded.png"/>
          <p:cNvPicPr>
            <a:picLocks noChangeAspect="1"/>
          </p:cNvPicPr>
          <p:nvPr/>
        </p:nvPicPr>
        <p:blipFill>
          <a:blip r:embed="rId3"/>
          <a:stretch>
            <a:fillRect/>
          </a:stretch>
        </p:blipFill>
        <p:spPr>
          <a:xfrm>
            <a:off x="677823" y="1604248"/>
            <a:ext cx="968454" cy="1425893"/>
          </a:xfrm>
          <a:prstGeom prst="rect">
            <a:avLst/>
          </a:prstGeom>
        </p:spPr>
      </p:pic>
      <p:sp>
        <p:nvSpPr>
          <p:cNvPr id="4" name="Text 1"/>
          <p:cNvSpPr/>
          <p:nvPr/>
        </p:nvSpPr>
        <p:spPr>
          <a:xfrm>
            <a:off x="1936790" y="1797844"/>
            <a:ext cx="3425428" cy="302657"/>
          </a:xfrm>
          <a:prstGeom prst="rect">
            <a:avLst/>
          </a:prstGeom>
          <a:noFill/>
          <a:ln/>
        </p:spPr>
        <p:txBody>
          <a:bodyPr wrap="none" lIns="0" tIns="0" rIns="0" bIns="0" rtlCol="0" anchor="t"/>
          <a:lstStyle/>
          <a:p>
            <a:pPr marL="0" indent="0" algn="l">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Priemonių parengimas</a:t>
            </a:r>
            <a:endParaRPr lang="en-US" sz="1900" dirty="0"/>
          </a:p>
        </p:txBody>
      </p:sp>
      <p:sp>
        <p:nvSpPr>
          <p:cNvPr id="5" name="Text 2"/>
          <p:cNvSpPr/>
          <p:nvPr/>
        </p:nvSpPr>
        <p:spPr>
          <a:xfrm>
            <a:off x="1936790" y="2216706"/>
            <a:ext cx="12015788" cy="619839"/>
          </a:xfrm>
          <a:prstGeom prst="rect">
            <a:avLst/>
          </a:prstGeom>
          <a:noFill/>
          <a:ln/>
        </p:spPr>
        <p:txBody>
          <a:bodyPr wrap="square" lIns="0" tIns="0" rIns="0" bIns="0" rtlCol="0" anchor="t"/>
          <a:lstStyle/>
          <a:p>
            <a:pPr marL="0" indent="0" algn="l">
              <a:lnSpc>
                <a:spcPts val="2400"/>
              </a:lnSpc>
              <a:buNone/>
            </a:pPr>
            <a:r>
              <a:rPr lang="en-US" sz="1500" dirty="0">
                <a:solidFill>
                  <a:srgbClr val="333F70"/>
                </a:solidFill>
                <a:latin typeface="Open Sans" pitchFamily="34" charset="0"/>
                <a:ea typeface="Open Sans" pitchFamily="34" charset="-122"/>
                <a:cs typeface="Open Sans" pitchFamily="34" charset="-120"/>
              </a:rPr>
              <a:t>Parengsime ir pasiūlysime konkrečias priemones, skirtas moterų nemokamo priežiūros darbo naštai sumažinti. Šios priemonės bus pagrįstos projekto metu atliktų tyrimų rezultatais ir ekspertų rekomendacijomis, atsižvelgiant į Lietuvos kontekstą ir galimybes.</a:t>
            </a:r>
            <a:endParaRPr lang="en-US" sz="1500" dirty="0"/>
          </a:p>
        </p:txBody>
      </p:sp>
      <p:pic>
        <p:nvPicPr>
          <p:cNvPr id="6" name="Image 1" descr="preencoded.png"/>
          <p:cNvPicPr>
            <a:picLocks noChangeAspect="1"/>
          </p:cNvPicPr>
          <p:nvPr/>
        </p:nvPicPr>
        <p:blipFill>
          <a:blip r:embed="rId4"/>
          <a:stretch>
            <a:fillRect/>
          </a:stretch>
        </p:blipFill>
        <p:spPr>
          <a:xfrm>
            <a:off x="677823" y="3030141"/>
            <a:ext cx="968454" cy="1425893"/>
          </a:xfrm>
          <a:prstGeom prst="rect">
            <a:avLst/>
          </a:prstGeom>
        </p:spPr>
      </p:pic>
      <p:sp>
        <p:nvSpPr>
          <p:cNvPr id="7" name="Text 3"/>
          <p:cNvSpPr/>
          <p:nvPr/>
        </p:nvSpPr>
        <p:spPr>
          <a:xfrm>
            <a:off x="1936790" y="3223736"/>
            <a:ext cx="4179332" cy="302657"/>
          </a:xfrm>
          <a:prstGeom prst="rect">
            <a:avLst/>
          </a:prstGeom>
          <a:noFill/>
          <a:ln/>
        </p:spPr>
        <p:txBody>
          <a:bodyPr wrap="none" lIns="0" tIns="0" rIns="0" bIns="0" rtlCol="0" anchor="t"/>
          <a:lstStyle/>
          <a:p>
            <a:pPr marL="0" indent="0" algn="l">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Rekomendacijos politikams</a:t>
            </a:r>
            <a:endParaRPr lang="en-US" sz="1900" dirty="0"/>
          </a:p>
        </p:txBody>
      </p:sp>
      <p:sp>
        <p:nvSpPr>
          <p:cNvPr id="8" name="Text 4"/>
          <p:cNvSpPr/>
          <p:nvPr/>
        </p:nvSpPr>
        <p:spPr>
          <a:xfrm>
            <a:off x="1936790" y="3642598"/>
            <a:ext cx="12015788" cy="619839"/>
          </a:xfrm>
          <a:prstGeom prst="rect">
            <a:avLst/>
          </a:prstGeom>
          <a:noFill/>
          <a:ln/>
        </p:spPr>
        <p:txBody>
          <a:bodyPr wrap="square" lIns="0" tIns="0" rIns="0" bIns="0" rtlCol="0" anchor="t"/>
          <a:lstStyle/>
          <a:p>
            <a:pPr marL="0" indent="0" algn="l">
              <a:lnSpc>
                <a:spcPts val="2400"/>
              </a:lnSpc>
              <a:buNone/>
            </a:pPr>
            <a:r>
              <a:rPr lang="en-US" sz="1500" dirty="0">
                <a:solidFill>
                  <a:srgbClr val="333F70"/>
                </a:solidFill>
                <a:latin typeface="Open Sans" pitchFamily="34" charset="0"/>
                <a:ea typeface="Open Sans" pitchFamily="34" charset="-122"/>
                <a:cs typeface="Open Sans" pitchFamily="34" charset="-120"/>
              </a:rPr>
              <a:t>Pateiksime rekomendacijas politikams apie moterų teisių gerinimą, implikuojant nemokamą priežiūros darbą į darbo rinką. Taip pat kreipsimės į SADM Strateginę sprendimų paramos grupę dėl socialinės politikos atnaujinimo ir paslaugų infrastruktūros plėtros.</a:t>
            </a:r>
            <a:endParaRPr lang="en-US" sz="1500" dirty="0"/>
          </a:p>
        </p:txBody>
      </p:sp>
      <p:pic>
        <p:nvPicPr>
          <p:cNvPr id="9" name="Image 2" descr="preencoded.png"/>
          <p:cNvPicPr>
            <a:picLocks noChangeAspect="1"/>
          </p:cNvPicPr>
          <p:nvPr/>
        </p:nvPicPr>
        <p:blipFill>
          <a:blip r:embed="rId5"/>
          <a:stretch>
            <a:fillRect/>
          </a:stretch>
        </p:blipFill>
        <p:spPr>
          <a:xfrm>
            <a:off x="677823" y="4456033"/>
            <a:ext cx="968454" cy="1735812"/>
          </a:xfrm>
          <a:prstGeom prst="rect">
            <a:avLst/>
          </a:prstGeom>
        </p:spPr>
      </p:pic>
      <p:sp>
        <p:nvSpPr>
          <p:cNvPr id="10" name="Text 5"/>
          <p:cNvSpPr/>
          <p:nvPr/>
        </p:nvSpPr>
        <p:spPr>
          <a:xfrm>
            <a:off x="1936790" y="4649629"/>
            <a:ext cx="5971818" cy="302657"/>
          </a:xfrm>
          <a:prstGeom prst="rect">
            <a:avLst/>
          </a:prstGeom>
          <a:noFill/>
          <a:ln/>
        </p:spPr>
        <p:txBody>
          <a:bodyPr wrap="none" lIns="0" tIns="0" rIns="0" bIns="0" rtlCol="0" anchor="t"/>
          <a:lstStyle/>
          <a:p>
            <a:pPr marL="0" indent="0" algn="l">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Bendradarbiavimas su organizacijomis</a:t>
            </a:r>
            <a:endParaRPr lang="en-US" sz="1900" dirty="0"/>
          </a:p>
        </p:txBody>
      </p:sp>
      <p:sp>
        <p:nvSpPr>
          <p:cNvPr id="11" name="Text 6"/>
          <p:cNvSpPr/>
          <p:nvPr/>
        </p:nvSpPr>
        <p:spPr>
          <a:xfrm>
            <a:off x="1936790" y="5068491"/>
            <a:ext cx="12015788" cy="929759"/>
          </a:xfrm>
          <a:prstGeom prst="rect">
            <a:avLst/>
          </a:prstGeom>
          <a:noFill/>
          <a:ln/>
        </p:spPr>
        <p:txBody>
          <a:bodyPr wrap="square" lIns="0" tIns="0" rIns="0" bIns="0" rtlCol="0" anchor="t"/>
          <a:lstStyle/>
          <a:p>
            <a:pPr marL="0" indent="0" algn="l">
              <a:lnSpc>
                <a:spcPts val="2400"/>
              </a:lnSpc>
              <a:buNone/>
            </a:pPr>
            <a:r>
              <a:rPr lang="en-US" sz="1500" dirty="0">
                <a:solidFill>
                  <a:srgbClr val="333F70"/>
                </a:solidFill>
                <a:latin typeface="Open Sans" pitchFamily="34" charset="0"/>
                <a:ea typeface="Open Sans" pitchFamily="34" charset="-122"/>
                <a:cs typeface="Open Sans" pitchFamily="34" charset="-120"/>
              </a:rPr>
              <a:t>Bendradarbiausime su profesinėmis sąjungomis ir NVO taryba, didindami informuotumą apie nemokamo priežiūros darbo vertę moterų ekonominei nepriklausomybei. Taip pat teiksime rekomendacijas socialinėms organizacijoms dėl visuomenės švietimo ir nuostatų keitimo.</a:t>
            </a:r>
            <a:endParaRPr lang="en-US" sz="1500" dirty="0"/>
          </a:p>
        </p:txBody>
      </p:sp>
      <p:pic>
        <p:nvPicPr>
          <p:cNvPr id="12" name="Image 3" descr="preencoded.png"/>
          <p:cNvPicPr>
            <a:picLocks noChangeAspect="1"/>
          </p:cNvPicPr>
          <p:nvPr/>
        </p:nvPicPr>
        <p:blipFill>
          <a:blip r:embed="rId6"/>
          <a:stretch>
            <a:fillRect/>
          </a:stretch>
        </p:blipFill>
        <p:spPr>
          <a:xfrm>
            <a:off x="677823" y="6191845"/>
            <a:ext cx="968454" cy="1425893"/>
          </a:xfrm>
          <a:prstGeom prst="rect">
            <a:avLst/>
          </a:prstGeom>
        </p:spPr>
      </p:pic>
      <p:sp>
        <p:nvSpPr>
          <p:cNvPr id="13" name="Text 7"/>
          <p:cNvSpPr/>
          <p:nvPr/>
        </p:nvSpPr>
        <p:spPr>
          <a:xfrm>
            <a:off x="1936790" y="6385441"/>
            <a:ext cx="3335298" cy="302657"/>
          </a:xfrm>
          <a:prstGeom prst="rect">
            <a:avLst/>
          </a:prstGeom>
          <a:noFill/>
          <a:ln/>
        </p:spPr>
        <p:txBody>
          <a:bodyPr wrap="none" lIns="0" tIns="0" rIns="0" bIns="0" rtlCol="0" anchor="t"/>
          <a:lstStyle/>
          <a:p>
            <a:pPr marL="0" indent="0" algn="l">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Darbdavių įtraukimas</a:t>
            </a:r>
            <a:endParaRPr lang="en-US" sz="1900" dirty="0"/>
          </a:p>
        </p:txBody>
      </p:sp>
      <p:sp>
        <p:nvSpPr>
          <p:cNvPr id="14" name="Text 8"/>
          <p:cNvSpPr/>
          <p:nvPr/>
        </p:nvSpPr>
        <p:spPr>
          <a:xfrm>
            <a:off x="1936790" y="6804303"/>
            <a:ext cx="12015788" cy="619839"/>
          </a:xfrm>
          <a:prstGeom prst="rect">
            <a:avLst/>
          </a:prstGeom>
          <a:noFill/>
          <a:ln/>
        </p:spPr>
        <p:txBody>
          <a:bodyPr wrap="square" lIns="0" tIns="0" rIns="0" bIns="0" rtlCol="0" anchor="t"/>
          <a:lstStyle/>
          <a:p>
            <a:pPr marL="0" indent="0" algn="l">
              <a:lnSpc>
                <a:spcPts val="2400"/>
              </a:lnSpc>
              <a:buNone/>
            </a:pPr>
            <a:r>
              <a:rPr lang="en-US" sz="1500" dirty="0">
                <a:solidFill>
                  <a:srgbClr val="333F70"/>
                </a:solidFill>
                <a:latin typeface="Open Sans" pitchFamily="34" charset="0"/>
                <a:ea typeface="Open Sans" pitchFamily="34" charset="-122"/>
                <a:cs typeface="Open Sans" pitchFamily="34" charset="-120"/>
              </a:rPr>
              <a:t>Parengsime rekomendacijas darbdaviams apie geresnį priežiūros darbo namuose vertinimą ir jo įtraukimą į darbo rinką. Taip pat siūlysime bankams skirti moterų verslui finansavimo programas, siekiant didinti moterų ekonominę nepriklausomybę.</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83657" y="770692"/>
            <a:ext cx="9044345" cy="610433"/>
          </a:xfrm>
          <a:prstGeom prst="rect">
            <a:avLst/>
          </a:prstGeom>
          <a:noFill/>
          <a:ln/>
        </p:spPr>
        <p:txBody>
          <a:bodyPr wrap="none" lIns="0" tIns="0" rIns="0" bIns="0" rtlCol="0" anchor="t"/>
          <a:lstStyle/>
          <a:p>
            <a:pPr marL="0" indent="0" algn="l">
              <a:lnSpc>
                <a:spcPts val="4800"/>
              </a:lnSpc>
              <a:buNone/>
            </a:pPr>
            <a:r>
              <a:rPr lang="en-US" sz="3800" b="1" dirty="0" err="1">
                <a:solidFill>
                  <a:srgbClr val="333F70"/>
                </a:solidFill>
                <a:latin typeface="Unbounded Bold" pitchFamily="34" charset="0"/>
                <a:ea typeface="Unbounded Bold" pitchFamily="34" charset="-122"/>
                <a:cs typeface="Unbounded Bold" pitchFamily="34" charset="-120"/>
              </a:rPr>
              <a:t>Projekto</a:t>
            </a:r>
            <a:r>
              <a:rPr lang="en-US" sz="3800" b="1" dirty="0">
                <a:solidFill>
                  <a:srgbClr val="333F70"/>
                </a:solidFill>
                <a:latin typeface="Unbounded Bold" pitchFamily="34" charset="0"/>
                <a:ea typeface="Unbounded Bold" pitchFamily="34" charset="-122"/>
                <a:cs typeface="Unbounded Bold" pitchFamily="34" charset="-120"/>
              </a:rPr>
              <a:t> </a:t>
            </a:r>
            <a:r>
              <a:rPr lang="en-US" sz="3800" b="1" dirty="0" err="1" smtClean="0">
                <a:solidFill>
                  <a:srgbClr val="333F70"/>
                </a:solidFill>
                <a:latin typeface="Unbounded Bold" pitchFamily="34" charset="0"/>
                <a:ea typeface="Unbounded Bold" pitchFamily="34" charset="-122"/>
                <a:cs typeface="Unbounded Bold" pitchFamily="34" charset="-120"/>
              </a:rPr>
              <a:t>poveikis</a:t>
            </a:r>
            <a:r>
              <a:rPr lang="en-US" sz="3800" b="1" dirty="0" smtClean="0">
                <a:solidFill>
                  <a:srgbClr val="333F70"/>
                </a:solidFill>
                <a:latin typeface="Unbounded Bold" pitchFamily="34" charset="0"/>
                <a:ea typeface="Unbounded Bold" pitchFamily="34" charset="-122"/>
                <a:cs typeface="Unbounded Bold" pitchFamily="34" charset="-120"/>
              </a:rPr>
              <a:t> </a:t>
            </a:r>
            <a:r>
              <a:rPr lang="en-US" sz="3800" b="1" dirty="0" err="1">
                <a:solidFill>
                  <a:srgbClr val="333F70"/>
                </a:solidFill>
                <a:latin typeface="Unbounded Bold" pitchFamily="34" charset="0"/>
                <a:ea typeface="Unbounded Bold" pitchFamily="34" charset="-122"/>
                <a:cs typeface="Unbounded Bold" pitchFamily="34" charset="-120"/>
              </a:rPr>
              <a:t>ir</a:t>
            </a:r>
            <a:r>
              <a:rPr lang="en-US" sz="3800" b="1" dirty="0">
                <a:solidFill>
                  <a:srgbClr val="333F70"/>
                </a:solidFill>
                <a:latin typeface="Unbounded Bold" pitchFamily="34" charset="0"/>
                <a:ea typeface="Unbounded Bold" pitchFamily="34" charset="-122"/>
                <a:cs typeface="Unbounded Bold" pitchFamily="34" charset="-120"/>
              </a:rPr>
              <a:t> </a:t>
            </a:r>
            <a:r>
              <a:rPr lang="en-US" sz="3800" b="1" dirty="0" err="1" smtClean="0">
                <a:solidFill>
                  <a:srgbClr val="333F70"/>
                </a:solidFill>
                <a:latin typeface="Unbounded Bold" pitchFamily="34" charset="0"/>
                <a:ea typeface="Unbounded Bold" pitchFamily="34" charset="-122"/>
                <a:cs typeface="Unbounded Bold" pitchFamily="34" charset="-120"/>
              </a:rPr>
              <a:t>rezultatai</a:t>
            </a:r>
            <a:endParaRPr lang="en-US" sz="3800" dirty="0"/>
          </a:p>
        </p:txBody>
      </p:sp>
      <p:sp>
        <p:nvSpPr>
          <p:cNvPr id="3" name="Text 1"/>
          <p:cNvSpPr/>
          <p:nvPr/>
        </p:nvSpPr>
        <p:spPr>
          <a:xfrm>
            <a:off x="683657" y="1863447"/>
            <a:ext cx="4339709" cy="610314"/>
          </a:xfrm>
          <a:prstGeom prst="rect">
            <a:avLst/>
          </a:prstGeom>
          <a:noFill/>
          <a:ln/>
        </p:spPr>
        <p:txBody>
          <a:bodyPr wrap="square" lIns="0" tIns="0" rIns="0" bIns="0" rtlCol="0" anchor="t"/>
          <a:lstStyle/>
          <a:p>
            <a:pPr marL="0" indent="0" algn="r">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Visuomenės sąmoningumo didėjimas</a:t>
            </a:r>
            <a:endParaRPr lang="en-US" sz="1900" dirty="0"/>
          </a:p>
        </p:txBody>
      </p:sp>
      <p:sp>
        <p:nvSpPr>
          <p:cNvPr id="4" name="Text 2"/>
          <p:cNvSpPr/>
          <p:nvPr/>
        </p:nvSpPr>
        <p:spPr>
          <a:xfrm>
            <a:off x="683657" y="2590919"/>
            <a:ext cx="4339709" cy="1250156"/>
          </a:xfrm>
          <a:prstGeom prst="rect">
            <a:avLst/>
          </a:prstGeom>
          <a:noFill/>
          <a:ln/>
        </p:spPr>
        <p:txBody>
          <a:bodyPr wrap="square" lIns="0" tIns="0" rIns="0" bIns="0" rtlCol="0" anchor="t"/>
          <a:lstStyle/>
          <a:p>
            <a:pPr marL="0" indent="0" algn="r">
              <a:lnSpc>
                <a:spcPts val="2450"/>
              </a:lnSpc>
              <a:buNone/>
            </a:pPr>
            <a:r>
              <a:rPr lang="en-US" sz="1500" dirty="0">
                <a:solidFill>
                  <a:srgbClr val="333F70"/>
                </a:solidFill>
                <a:latin typeface="Open Sans" pitchFamily="34" charset="0"/>
                <a:ea typeface="Open Sans" pitchFamily="34" charset="-122"/>
                <a:cs typeface="Open Sans" pitchFamily="34" charset="-120"/>
              </a:rPr>
              <a:t>Projekto veiklos pasieks daugiau nei 400 000 Lietuvos gyventojų, didindamos suvokimą apie nemokamo priežiūros darbo svarbą ir jo netolygų pasiskirstymą tarp lyčių.</a:t>
            </a:r>
            <a:endParaRPr lang="en-US" sz="1500" dirty="0"/>
          </a:p>
        </p:txBody>
      </p:sp>
      <p:pic>
        <p:nvPicPr>
          <p:cNvPr id="5" name="Image 0" descr="preencoded.png"/>
          <p:cNvPicPr>
            <a:picLocks noChangeAspect="1"/>
          </p:cNvPicPr>
          <p:nvPr/>
        </p:nvPicPr>
        <p:blipFill>
          <a:blip r:embed="rId3"/>
          <a:stretch>
            <a:fillRect/>
          </a:stretch>
        </p:blipFill>
        <p:spPr>
          <a:xfrm>
            <a:off x="5316379" y="1771769"/>
            <a:ext cx="3997643" cy="3997643"/>
          </a:xfrm>
          <a:prstGeom prst="rect">
            <a:avLst/>
          </a:prstGeom>
        </p:spPr>
      </p:pic>
      <p:sp>
        <p:nvSpPr>
          <p:cNvPr id="6" name="Text 3"/>
          <p:cNvSpPr/>
          <p:nvPr/>
        </p:nvSpPr>
        <p:spPr>
          <a:xfrm>
            <a:off x="6364426" y="2443103"/>
            <a:ext cx="292179" cy="365284"/>
          </a:xfrm>
          <a:prstGeom prst="rect">
            <a:avLst/>
          </a:prstGeom>
          <a:noFill/>
          <a:ln/>
        </p:spPr>
        <p:txBody>
          <a:bodyPr wrap="none" lIns="0" tIns="0" rIns="0" bIns="0" rtlCol="0" anchor="t"/>
          <a:lstStyle/>
          <a:p>
            <a:pPr marL="0" indent="0" algn="l">
              <a:lnSpc>
                <a:spcPts val="365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7" name="Text 4"/>
          <p:cNvSpPr/>
          <p:nvPr/>
        </p:nvSpPr>
        <p:spPr>
          <a:xfrm>
            <a:off x="9607034" y="2019776"/>
            <a:ext cx="4339709" cy="610314"/>
          </a:xfrm>
          <a:prstGeom prst="rect">
            <a:avLst/>
          </a:prstGeom>
          <a:noFill/>
          <a:ln/>
        </p:spPr>
        <p:txBody>
          <a:bodyPr wrap="squar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Tyrimais pagrįsti sprendimai</a:t>
            </a:r>
            <a:endParaRPr lang="en-US" sz="1900" dirty="0"/>
          </a:p>
        </p:txBody>
      </p:sp>
      <p:sp>
        <p:nvSpPr>
          <p:cNvPr id="8" name="Text 5"/>
          <p:cNvSpPr/>
          <p:nvPr/>
        </p:nvSpPr>
        <p:spPr>
          <a:xfrm>
            <a:off x="9607034" y="2747248"/>
            <a:ext cx="4339709" cy="937617"/>
          </a:xfrm>
          <a:prstGeom prst="rect">
            <a:avLst/>
          </a:prstGeom>
          <a:noFill/>
          <a:ln/>
        </p:spPr>
        <p:txBody>
          <a:bodyPr wrap="squar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Atlikti tyrimai suteiks patikimų duomenų apie esamą situaciją ir taps pagrindu formuojant politiką bei priimant sprendimus.</a:t>
            </a:r>
            <a:endParaRPr lang="en-US" sz="1500" dirty="0"/>
          </a:p>
        </p:txBody>
      </p:sp>
      <p:pic>
        <p:nvPicPr>
          <p:cNvPr id="9" name="Image 1" descr="preencoded.png"/>
          <p:cNvPicPr>
            <a:picLocks noChangeAspect="1"/>
          </p:cNvPicPr>
          <p:nvPr/>
        </p:nvPicPr>
        <p:blipFill>
          <a:blip r:embed="rId4"/>
          <a:stretch>
            <a:fillRect/>
          </a:stretch>
        </p:blipFill>
        <p:spPr>
          <a:xfrm>
            <a:off x="5316379" y="1771769"/>
            <a:ext cx="3997643" cy="3997643"/>
          </a:xfrm>
          <a:prstGeom prst="rect">
            <a:avLst/>
          </a:prstGeom>
        </p:spPr>
      </p:pic>
      <p:sp>
        <p:nvSpPr>
          <p:cNvPr id="10" name="Text 6"/>
          <p:cNvSpPr/>
          <p:nvPr/>
        </p:nvSpPr>
        <p:spPr>
          <a:xfrm>
            <a:off x="8313718" y="2783265"/>
            <a:ext cx="292179" cy="365284"/>
          </a:xfrm>
          <a:prstGeom prst="rect">
            <a:avLst/>
          </a:prstGeom>
          <a:noFill/>
          <a:ln/>
        </p:spPr>
        <p:txBody>
          <a:bodyPr wrap="none" lIns="0" tIns="0" rIns="0" bIns="0" rtlCol="0" anchor="t"/>
          <a:lstStyle/>
          <a:p>
            <a:pPr marL="0" indent="0" algn="l">
              <a:lnSpc>
                <a:spcPts val="365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1" name="Text 7"/>
          <p:cNvSpPr/>
          <p:nvPr/>
        </p:nvSpPr>
        <p:spPr>
          <a:xfrm>
            <a:off x="9607034" y="4317683"/>
            <a:ext cx="3931206" cy="305157"/>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Kompetencijų stiprinimas</a:t>
            </a:r>
            <a:endParaRPr lang="en-US" sz="1900" dirty="0"/>
          </a:p>
        </p:txBody>
      </p:sp>
      <p:sp>
        <p:nvSpPr>
          <p:cNvPr id="12" name="Text 8"/>
          <p:cNvSpPr/>
          <p:nvPr/>
        </p:nvSpPr>
        <p:spPr>
          <a:xfrm>
            <a:off x="9607034" y="4739997"/>
            <a:ext cx="4339709" cy="937617"/>
          </a:xfrm>
          <a:prstGeom prst="rect">
            <a:avLst/>
          </a:prstGeom>
          <a:noFill/>
          <a:ln/>
        </p:spPr>
        <p:txBody>
          <a:bodyPr wrap="squar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Švietėjiškos veiklos sustiprins įvairių suinteresuotų šalių kompetencijas nemokamo priežiūros darbo srityje.</a:t>
            </a:r>
            <a:endParaRPr lang="en-US" sz="1500" dirty="0"/>
          </a:p>
        </p:txBody>
      </p:sp>
      <p:pic>
        <p:nvPicPr>
          <p:cNvPr id="13" name="Image 2" descr="preencoded.png"/>
          <p:cNvPicPr>
            <a:picLocks noChangeAspect="1"/>
          </p:cNvPicPr>
          <p:nvPr/>
        </p:nvPicPr>
        <p:blipFill>
          <a:blip r:embed="rId5"/>
          <a:stretch>
            <a:fillRect/>
          </a:stretch>
        </p:blipFill>
        <p:spPr>
          <a:xfrm>
            <a:off x="5316379" y="1771769"/>
            <a:ext cx="3997643" cy="3997643"/>
          </a:xfrm>
          <a:prstGeom prst="rect">
            <a:avLst/>
          </a:prstGeom>
        </p:spPr>
      </p:pic>
      <p:sp>
        <p:nvSpPr>
          <p:cNvPr id="14" name="Text 9"/>
          <p:cNvSpPr/>
          <p:nvPr/>
        </p:nvSpPr>
        <p:spPr>
          <a:xfrm>
            <a:off x="7973556" y="4732556"/>
            <a:ext cx="292179" cy="365284"/>
          </a:xfrm>
          <a:prstGeom prst="rect">
            <a:avLst/>
          </a:prstGeom>
          <a:noFill/>
          <a:ln/>
        </p:spPr>
        <p:txBody>
          <a:bodyPr wrap="none" lIns="0" tIns="0" rIns="0" bIns="0" rtlCol="0" anchor="t"/>
          <a:lstStyle/>
          <a:p>
            <a:pPr marL="0" indent="0" algn="l">
              <a:lnSpc>
                <a:spcPts val="365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5" name="Text 10"/>
          <p:cNvSpPr/>
          <p:nvPr/>
        </p:nvSpPr>
        <p:spPr>
          <a:xfrm>
            <a:off x="2349222" y="4317683"/>
            <a:ext cx="2674144" cy="305157"/>
          </a:xfrm>
          <a:prstGeom prst="rect">
            <a:avLst/>
          </a:prstGeom>
          <a:noFill/>
          <a:ln/>
        </p:spPr>
        <p:txBody>
          <a:bodyPr wrap="none" lIns="0" tIns="0" rIns="0" bIns="0" rtlCol="0" anchor="t"/>
          <a:lstStyle/>
          <a:p>
            <a:pPr marL="0" indent="0" algn="r">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Politikos pokyčiai</a:t>
            </a:r>
            <a:endParaRPr lang="en-US" sz="1900" dirty="0"/>
          </a:p>
        </p:txBody>
      </p:sp>
      <p:sp>
        <p:nvSpPr>
          <p:cNvPr id="16" name="Text 11"/>
          <p:cNvSpPr/>
          <p:nvPr/>
        </p:nvSpPr>
        <p:spPr>
          <a:xfrm>
            <a:off x="683657" y="4739997"/>
            <a:ext cx="4339709" cy="937617"/>
          </a:xfrm>
          <a:prstGeom prst="rect">
            <a:avLst/>
          </a:prstGeom>
          <a:noFill/>
          <a:ln/>
        </p:spPr>
        <p:txBody>
          <a:bodyPr wrap="square" lIns="0" tIns="0" rIns="0" bIns="0" rtlCol="0" anchor="t"/>
          <a:lstStyle/>
          <a:p>
            <a:pPr marL="0" indent="0" algn="r">
              <a:lnSpc>
                <a:spcPts val="2450"/>
              </a:lnSpc>
              <a:buNone/>
            </a:pPr>
            <a:r>
              <a:rPr lang="en-US" sz="1500" dirty="0">
                <a:solidFill>
                  <a:srgbClr val="333F70"/>
                </a:solidFill>
                <a:latin typeface="Open Sans" pitchFamily="34" charset="0"/>
                <a:ea typeface="Open Sans" pitchFamily="34" charset="-122"/>
                <a:cs typeface="Open Sans" pitchFamily="34" charset="-120"/>
              </a:rPr>
              <a:t>Advokacinės veiklos prisidės prie politikos pokyčių, kurie padės mažinti moterų patiriamą nemokamo priežiūros darbo naštą.</a:t>
            </a:r>
            <a:endParaRPr lang="en-US" sz="1500" dirty="0"/>
          </a:p>
        </p:txBody>
      </p:sp>
      <p:pic>
        <p:nvPicPr>
          <p:cNvPr id="17" name="Image 3" descr="preencoded.png"/>
          <p:cNvPicPr>
            <a:picLocks noChangeAspect="1"/>
          </p:cNvPicPr>
          <p:nvPr/>
        </p:nvPicPr>
        <p:blipFill>
          <a:blip r:embed="rId6"/>
          <a:stretch>
            <a:fillRect/>
          </a:stretch>
        </p:blipFill>
        <p:spPr>
          <a:xfrm>
            <a:off x="5316379" y="1771769"/>
            <a:ext cx="3997643" cy="3997643"/>
          </a:xfrm>
          <a:prstGeom prst="rect">
            <a:avLst/>
          </a:prstGeom>
        </p:spPr>
      </p:pic>
      <p:sp>
        <p:nvSpPr>
          <p:cNvPr id="18" name="Text 12"/>
          <p:cNvSpPr/>
          <p:nvPr/>
        </p:nvSpPr>
        <p:spPr>
          <a:xfrm>
            <a:off x="6024265" y="4392394"/>
            <a:ext cx="292179" cy="365284"/>
          </a:xfrm>
          <a:prstGeom prst="rect">
            <a:avLst/>
          </a:prstGeom>
          <a:noFill/>
          <a:ln/>
        </p:spPr>
        <p:txBody>
          <a:bodyPr wrap="none" lIns="0" tIns="0" rIns="0" bIns="0" rtlCol="0" anchor="t"/>
          <a:lstStyle/>
          <a:p>
            <a:pPr marL="0" indent="0" algn="l">
              <a:lnSpc>
                <a:spcPts val="3650"/>
              </a:lnSpc>
              <a:buNone/>
            </a:pPr>
            <a:r>
              <a:rPr lang="en-US" sz="2300" b="1" dirty="0">
                <a:solidFill>
                  <a:srgbClr val="333F70"/>
                </a:solidFill>
                <a:latin typeface="Unbounded Bold" pitchFamily="34" charset="0"/>
                <a:ea typeface="Unbounded Bold" pitchFamily="34" charset="-122"/>
                <a:cs typeface="Unbounded Bold" pitchFamily="34" charset="-120"/>
              </a:rPr>
              <a:t>4</a:t>
            </a:r>
            <a:endParaRPr lang="en-US" sz="2300" dirty="0"/>
          </a:p>
        </p:txBody>
      </p:sp>
      <p:sp>
        <p:nvSpPr>
          <p:cNvPr id="19" name="Text 13"/>
          <p:cNvSpPr/>
          <p:nvPr/>
        </p:nvSpPr>
        <p:spPr>
          <a:xfrm>
            <a:off x="683657" y="5989082"/>
            <a:ext cx="13263086" cy="625078"/>
          </a:xfrm>
          <a:prstGeom prst="rect">
            <a:avLst/>
          </a:prstGeom>
          <a:noFill/>
          <a:ln/>
        </p:spPr>
        <p:txBody>
          <a:bodyPr wrap="squar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Projekto rezultatai prisidės prie ilgalaikių socialinių pokyčių, skatinančių tolygesnį nemokamo priežiūros darbo pasiskirstymą tarp lyčių. Tai padės didinti moterų ekonominę nepriklausomybę, mažinti lyčių nelygybę darbo rinkoje ir kurti tvaresnę visuomenę.</a:t>
            </a:r>
            <a:endParaRPr lang="en-US" sz="1500" dirty="0"/>
          </a:p>
        </p:txBody>
      </p:sp>
      <p:sp>
        <p:nvSpPr>
          <p:cNvPr id="20" name="Text 14"/>
          <p:cNvSpPr/>
          <p:nvPr/>
        </p:nvSpPr>
        <p:spPr>
          <a:xfrm>
            <a:off x="579120" y="6833829"/>
            <a:ext cx="13367623" cy="884635"/>
          </a:xfrm>
          <a:prstGeom prst="rect">
            <a:avLst/>
          </a:prstGeom>
          <a:noFill/>
          <a:ln/>
        </p:spPr>
        <p:txBody>
          <a:bodyPr wrap="squar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Pastaba: </a:t>
            </a:r>
            <a:endParaRPr lang="en-US" sz="1500" dirty="0" smtClean="0">
              <a:solidFill>
                <a:srgbClr val="333F70"/>
              </a:solidFill>
              <a:latin typeface="Open Sans" pitchFamily="34" charset="0"/>
              <a:ea typeface="Open Sans" pitchFamily="34" charset="-122"/>
              <a:cs typeface="Open Sans" pitchFamily="34" charset="-120"/>
            </a:endParaRPr>
          </a:p>
          <a:p>
            <a:pPr marL="0" indent="0" algn="l">
              <a:lnSpc>
                <a:spcPts val="2450"/>
              </a:lnSpc>
              <a:buNone/>
            </a:pPr>
            <a:r>
              <a:rPr lang="en-US" sz="1200" b="1" i="1" dirty="0" err="1" smtClean="0">
                <a:solidFill>
                  <a:srgbClr val="333F70"/>
                </a:solidFill>
                <a:latin typeface="Open Sans" pitchFamily="34" charset="0"/>
                <a:ea typeface="Open Sans" pitchFamily="34" charset="-122"/>
                <a:cs typeface="Open Sans" pitchFamily="34" charset="-120"/>
              </a:rPr>
              <a:t>Šiame</a:t>
            </a:r>
            <a:r>
              <a:rPr lang="en-US" sz="1200" b="1" i="1" dirty="0" smtClean="0">
                <a:solidFill>
                  <a:srgbClr val="333F70"/>
                </a:solidFill>
                <a:latin typeface="Open Sans" pitchFamily="34" charset="0"/>
                <a:ea typeface="Open Sans" pitchFamily="34" charset="-122"/>
                <a:cs typeface="Open Sans" pitchFamily="34" charset="-120"/>
              </a:rPr>
              <a:t> </a:t>
            </a:r>
            <a:r>
              <a:rPr lang="en-US" sz="1200" b="1" i="1" dirty="0">
                <a:solidFill>
                  <a:srgbClr val="333F70"/>
                </a:solidFill>
                <a:latin typeface="Open Sans" pitchFamily="34" charset="0"/>
                <a:ea typeface="Open Sans" pitchFamily="34" charset="-122"/>
                <a:cs typeface="Open Sans" pitchFamily="34" charset="-120"/>
              </a:rPr>
              <a:t>projekte, atsižvelgiant į Valstybinės kalbos komisijos pastabas, vartojamas terminas „nemokamas darbas", vietoje termino „neapmokamas darbas".</a:t>
            </a:r>
            <a:endParaRPr lang="en-US" sz="1200" b="1" i="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974</Words>
  <Application>Microsoft Office PowerPoint</Application>
  <PresentationFormat>Custom</PresentationFormat>
  <Paragraphs>87</Paragraphs>
  <Slides>9</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Unbounded Bold</vt:lpstr>
      <vt:lpstr>Open Sans</vt:lpstr>
      <vt:lpstr>Calibri</vt:lpstr>
      <vt:lpstr>Times New Roman</vt:lpstr>
      <vt:lpstr>Montserrat Bold</vt:lpstr>
      <vt:lpstr>Arial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Audronė Kisielienė</cp:lastModifiedBy>
  <cp:revision>2</cp:revision>
  <dcterms:created xsi:type="dcterms:W3CDTF">2025-03-17T10:25:02Z</dcterms:created>
  <dcterms:modified xsi:type="dcterms:W3CDTF">2025-03-17T10:34:25Z</dcterms:modified>
</cp:coreProperties>
</file>